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81" r:id="rId3"/>
    <p:sldMasterId id="2147483691" r:id="rId4"/>
  </p:sldMasterIdLst>
  <p:notesMasterIdLst>
    <p:notesMasterId r:id="rId30"/>
  </p:notesMasterIdLst>
  <p:sldIdLst>
    <p:sldId id="256" r:id="rId5"/>
    <p:sldId id="257" r:id="rId6"/>
    <p:sldId id="2147481144" r:id="rId7"/>
    <p:sldId id="2147481130" r:id="rId8"/>
    <p:sldId id="2147481157" r:id="rId9"/>
    <p:sldId id="2147481145" r:id="rId10"/>
    <p:sldId id="2147481131" r:id="rId11"/>
    <p:sldId id="2147481165" r:id="rId12"/>
    <p:sldId id="2147481166" r:id="rId13"/>
    <p:sldId id="2147481146" r:id="rId14"/>
    <p:sldId id="2147481158" r:id="rId15"/>
    <p:sldId id="2147481159" r:id="rId16"/>
    <p:sldId id="2147481160" r:id="rId17"/>
    <p:sldId id="2147481147" r:id="rId18"/>
    <p:sldId id="2147481161" r:id="rId19"/>
    <p:sldId id="2147481162" r:id="rId20"/>
    <p:sldId id="2147481163" r:id="rId21"/>
    <p:sldId id="2147481164" r:id="rId22"/>
    <p:sldId id="2147481148" r:id="rId23"/>
    <p:sldId id="2147481152" r:id="rId24"/>
    <p:sldId id="2147481139" r:id="rId25"/>
    <p:sldId id="2147481156" r:id="rId26"/>
    <p:sldId id="2147481167" r:id="rId27"/>
    <p:sldId id="2147481168" r:id="rId28"/>
    <p:sldId id="34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E291"/>
    <a:srgbClr val="FFFFFF"/>
    <a:srgbClr val="324095"/>
    <a:srgbClr val="156082"/>
    <a:srgbClr val="FF2121"/>
    <a:srgbClr val="76DA9A"/>
    <a:srgbClr val="FF9F9F"/>
    <a:srgbClr val="3B7D23"/>
    <a:srgbClr val="92D050"/>
    <a:srgbClr val="135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5026" autoAdjust="0"/>
  </p:normalViewPr>
  <p:slideViewPr>
    <p:cSldViewPr snapToGrid="0">
      <p:cViewPr varScale="1">
        <p:scale>
          <a:sx n="75" d="100"/>
          <a:sy n="75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E1A8C-4066-404B-B57B-CDE9DA901007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D5AB6-57AA-4013-A362-4BECF78B84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80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56765-7137-5D6B-79DE-EDF21FA4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290E53-0735-41F9-CA50-F7ADE6AC0A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C0B64BF-C604-F880-2077-4511325BE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FB6999-E8BF-6B58-9F15-8A3D5C6A8E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821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影片尚未完成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D5AB6-57AA-4013-A362-4BECF78B84B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22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https://www.cathay-ins.com.tw/INSOCWeb/servlet/HttpDispatcher/OCH1_0000/promptForCommon?loginForwardTrx=OCH1_1000%2Fprompt&amp;regFrom=cathayins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D5AB6-57AA-4013-A362-4BECF78B84B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184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B8B9-83EC-125D-A659-DD6F91F47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2B4EFA8-0DD4-0986-A98D-807B22C0F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94B5D64-84B2-D381-63FF-6FAB4FE42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文尚未完成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203402-6093-F1E4-E646-6622F400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D5AB6-57AA-4013-A362-4BECF78B84B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878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https://www.cathay-ins.com.tw/INSOCWeb/servlet/HttpDispatcher/OCH1_0000/promptForCommon?loginForwardTrx=OCH1_1000%2Fprompt&amp;regFrom=cathayins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D5AB6-57AA-4013-A362-4BECF78B84B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612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3EA7-5688-0CE7-96B4-013266B55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85826F1-F7FC-924C-13FA-597E5998D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308446-E9C6-ED7F-AD8B-8C56E6F41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文尚未完成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3AFBC9-EB0F-C2A5-6DEF-56E71EB45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D5AB6-57AA-4013-A362-4BECF78B84B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52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贈品扣打共</a:t>
            </a:r>
            <a:r>
              <a:rPr lang="en-US" altLang="zh-TW" dirty="0"/>
              <a:t>15</a:t>
            </a:r>
            <a:r>
              <a:rPr lang="zh-TW" altLang="en-US" dirty="0"/>
              <a:t>萬</a:t>
            </a:r>
          </a:p>
          <a:p>
            <a:endParaRPr lang="zh-TW" altLang="en-US" dirty="0"/>
          </a:p>
          <a:p>
            <a:r>
              <a:rPr lang="en-US" altLang="zh-TW" dirty="0"/>
              <a:t>Switch 2 : 15,900</a:t>
            </a:r>
          </a:p>
          <a:p>
            <a:r>
              <a:rPr lang="en-US" altLang="zh-TW" dirty="0"/>
              <a:t>Dyson: 10,900x2 = 21,800</a:t>
            </a:r>
          </a:p>
          <a:p>
            <a:r>
              <a:rPr lang="en-US" altLang="zh-TW" dirty="0"/>
              <a:t>Marshall: 6,590x5 = 32,950</a:t>
            </a:r>
          </a:p>
          <a:p>
            <a:r>
              <a:rPr lang="en-US" altLang="zh-TW" dirty="0"/>
              <a:t>LINE</a:t>
            </a:r>
            <a:r>
              <a:rPr lang="zh-TW" altLang="en-US" dirty="0"/>
              <a:t>點數</a:t>
            </a:r>
            <a:r>
              <a:rPr lang="en-US" altLang="zh-TW" dirty="0"/>
              <a:t>: 30,000</a:t>
            </a:r>
            <a:r>
              <a:rPr lang="zh-TW" altLang="en-US" dirty="0"/>
              <a:t> </a:t>
            </a:r>
            <a:r>
              <a:rPr lang="en-US" altLang="zh-TW" dirty="0"/>
              <a:t>(100</a:t>
            </a:r>
            <a:r>
              <a:rPr lang="zh-TW" altLang="en-US" dirty="0"/>
              <a:t>點 </a:t>
            </a:r>
            <a:r>
              <a:rPr lang="en-US" altLang="zh-TW" dirty="0"/>
              <a:t>x 300</a:t>
            </a:r>
            <a:r>
              <a:rPr lang="zh-TW" altLang="en-US" dirty="0"/>
              <a:t>位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15900+21800+32950+30000=100,650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D5AB6-57AA-4013-A362-4BECF78B84B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91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FE17C-92CB-33C1-575B-9CD7DA91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6E2FC-00A3-6F34-D4AF-655BA939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805254-2F86-70F7-4624-0A7DB81C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2A08-203D-9048-9B0F-A13B46658980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D9B11D-FD0C-98D6-D02D-5687BD54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09EB43-0F9E-415C-6351-1BD6C5E1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05510-BF1A-F444-A7AD-8E2184F9EEA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19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294C9-8DA0-B7C5-6B6D-6D3E4D6C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C00B3-41EC-7E6B-8F09-D8DFA05C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164A7A-09CF-088C-2CD9-CCC4E983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40AA11-73EC-FED9-41AB-330C6279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D0E765-262C-C7D8-038D-A9BEE24C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54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B85D7-BC3E-E753-912D-756C34716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5C432C-C2FF-1BD1-BC96-6DC9AC143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8A69BA-6A3B-01B1-F15F-FBB60F89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AA4C48-FDCF-2357-42D3-445C8C7B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E6DBB2-30FD-997A-7B80-43357833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39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F883E-FCEA-1338-3855-67690ED4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65AF36-A28D-0D6A-892F-323691C82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0479A4-B7D2-794C-F40D-7E2AB0840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48055E-D07C-7765-388A-261E7D1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756B23-9BBD-BAA3-2C6F-513A4651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4F4AC8-25F4-BAFA-EADB-35F73CC8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9982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2160E-E938-C791-F5D1-AF0C0BCB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B7AB2-1654-9219-15F3-5BB74B51B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5B4772-FE97-4B0A-1B82-80C7B45E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D367731-7348-2E5B-0120-5E221CF47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C0AE7E-8FD0-8095-DC04-3814B01A7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EB4EF6B-7DA8-BE95-DD26-9151FF59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B412FE-7393-57F1-EA5A-1CC05A85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C2C79C8-3094-7AD8-BB8D-F7F362A1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0477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F0B7B-0E07-CC83-15A5-80A7ACA1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17389C8-8721-AA6D-3440-3454359D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2A3638-D8AE-18BF-5235-CD1B69AB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C0F74FB-5DAD-B337-FBA9-B53531DA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875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89175C-DC18-D1F1-81F1-F8AED99A2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F46C9A0-484A-C2DE-1C1E-0CC92595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6158B5-939F-7A63-E33A-B541BF8C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8862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0CB1A-2EB5-0371-223B-8B1FBA29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CFC916-12A0-A61C-49EF-0E4AC62C5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0D79D9-BB1E-31A3-53A0-818AF487E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B27251-F1D4-AE30-A422-86E0AAE0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2E1A70-436B-3B89-85B9-511CF759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C396B8-5CC3-65B7-086E-5AC606AD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3726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EFF257-C0C4-10E6-DAAC-EBB0950D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4B7AF0-2CDC-AF1E-FB36-18150E870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BC15C7-2FD4-BC4B-F833-B9269BEE0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A9B596-4281-EC80-A210-82F50C5D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974590-38FE-2F08-6B15-440827A3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1B8EB0-4581-C2D4-EFB3-4AE1CA93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5300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B231F-B1F1-6297-9A4A-F661729C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456631-F5E7-0392-D184-6EC71C5D9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33248F-AA2B-6BB2-47F1-40C5CCAB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80E8C0-3502-0E70-A15D-BA51A5CE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7A96DE-9D50-0DD0-D186-6167D44A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219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CA9B4D-6624-20C9-5ACE-6BF2813ED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AA30CD-6C8A-4FCB-4CFD-E90B992E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0BAD64-6AE5-F79F-633F-D6FBF61B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75D884-0BFA-26C5-8137-2F274181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44C722-6A62-FACB-DE56-885563F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75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816A4980-DC3E-7332-2C9D-0E281D7B8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15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綠色, 設計 的圖片&#10;&#10;自動產生的描述">
            <a:extLst>
              <a:ext uri="{FF2B5EF4-FFF2-40B4-BE49-F238E27FC236}">
                <a16:creationId xmlns:a16="http://schemas.microsoft.com/office/drawing/2014/main" id="{17C08FA8-7DCA-0754-EF7E-EC5D5DEC5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0" descr="一張含有 螢幕擷取畫面, 綠色, 設計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4" y="0"/>
            <a:ext cx="12189291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5473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訂版面配置">
  <p:cSld name="1_自訂版面配置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91" descr="一張含有 螢幕擷取畫面, 設計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8"/>
            <a:ext cx="12192000" cy="6857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2816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自訂版面配置">
  <p:cSld name="6_自訂版面配置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92" descr="一張含有 螢幕擷取畫面, 設計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393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訂版面配置">
  <p:cSld name="2_自訂版面配置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3" descr="一張含有 螢幕擷取畫面, 綠色, 設計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" y="0"/>
            <a:ext cx="1219081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2166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標題及內容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2053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自訂版面配置">
  <p:cSld name="3_自訂版面配置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1" descr="一張含有 綠色, 螢幕擷取畫面 的圖片&#10;&#10;自動產生的描述"/>
          <p:cNvSpPr/>
          <p:nvPr/>
        </p:nvSpPr>
        <p:spPr>
          <a:xfrm>
            <a:off x="0" y="428"/>
            <a:ext cx="12192000" cy="685714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6605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自訂版面配置">
  <p:cSld name="5_自訂版面配置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2" descr="一張含有 綠色, 螢幕擷取畫面, 設計 的圖片&#10;&#10;自動產生的描述"/>
          <p:cNvSpPr/>
          <p:nvPr/>
        </p:nvSpPr>
        <p:spPr>
          <a:xfrm>
            <a:off x="1354" y="0"/>
            <a:ext cx="1218929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09956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自訂版面配置">
  <p:cSld name="4_自訂版面配置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3" descr="一張含有 螢幕擷取畫面, 設計 的圖片&#10;&#10;自動產生的描述"/>
          <p:cNvSpPr/>
          <p:nvPr/>
        </p:nvSpPr>
        <p:spPr>
          <a:xfrm>
            <a:off x="592" y="0"/>
            <a:ext cx="1219081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95317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內容">
  <p:cSld name="1_標題及內容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4" descr="一張含有 螢幕擷取畫面, 設計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18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34408DA7-A769-59A6-422C-AE1FE436B1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FE17C-92CB-33C1-575B-9CD7DA91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6E2FC-00A3-6F34-D4AF-655BA939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805254-2F86-70F7-4624-0A7DB81C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2A08-203D-9048-9B0F-A13B46658980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D9B11D-FD0C-98D6-D02D-5687BD54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09EB43-0F9E-415C-6351-1BD6C5E1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05510-BF1A-F444-A7AD-8E2184F9EEA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7832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816A4980-DC3E-7332-2C9D-0E281D7B8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791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34408DA7-A769-59A6-422C-AE1FE436B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3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綠色, 螢幕擷取畫面 的圖片&#10;&#10;自動產生的描述">
            <a:extLst>
              <a:ext uri="{FF2B5EF4-FFF2-40B4-BE49-F238E27FC236}">
                <a16:creationId xmlns:a16="http://schemas.microsoft.com/office/drawing/2014/main" id="{90DA7248-7BE7-93E7-3478-BC3BE09DB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77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螢幕擷取畫面, 綠色, 設計 的圖片&#10;&#10;自動產生的描述">
            <a:extLst>
              <a:ext uri="{FF2B5EF4-FFF2-40B4-BE49-F238E27FC236}">
                <a16:creationId xmlns:a16="http://schemas.microsoft.com/office/drawing/2014/main" id="{981956F6-92B5-997D-0AC0-BD07827E9B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131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綠色, 螢幕擷取畫面, 設計 的圖片&#10;&#10;自動產生的描述">
            <a:extLst>
              <a:ext uri="{FF2B5EF4-FFF2-40B4-BE49-F238E27FC236}">
                <a16:creationId xmlns:a16="http://schemas.microsoft.com/office/drawing/2014/main" id="{1E1D6DF0-8C18-09D1-9F60-CF95478D98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9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綠色, 設計 的圖片&#10;&#10;自動產生的描述">
            <a:extLst>
              <a:ext uri="{FF2B5EF4-FFF2-40B4-BE49-F238E27FC236}">
                <a16:creationId xmlns:a16="http://schemas.microsoft.com/office/drawing/2014/main" id="{17C08FA8-7DCA-0754-EF7E-EC5D5DEC5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473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481DA93E-98D5-4155-BCE9-CFA1C73E0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綠色, 螢幕擷取畫面 的圖片&#10;&#10;自動產生的描述">
            <a:extLst>
              <a:ext uri="{FF2B5EF4-FFF2-40B4-BE49-F238E27FC236}">
                <a16:creationId xmlns:a16="http://schemas.microsoft.com/office/drawing/2014/main" id="{90DA7248-7BE7-93E7-3478-BC3BE09DB5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螢幕擷取畫面, 綠色, 設計 的圖片&#10;&#10;自動產生的描述">
            <a:extLst>
              <a:ext uri="{FF2B5EF4-FFF2-40B4-BE49-F238E27FC236}">
                <a16:creationId xmlns:a16="http://schemas.microsoft.com/office/drawing/2014/main" id="{981956F6-92B5-997D-0AC0-BD07827E9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6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綠色, 螢幕擷取畫面, 設計 的圖片&#10;&#10;自動產生的描述">
            <a:extLst>
              <a:ext uri="{FF2B5EF4-FFF2-40B4-BE49-F238E27FC236}">
                <a16:creationId xmlns:a16="http://schemas.microsoft.com/office/drawing/2014/main" id="{1E1D6DF0-8C18-09D1-9F60-CF95478D9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23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綠色, 設計 的圖片&#10;&#10;自動產生的描述">
            <a:extLst>
              <a:ext uri="{FF2B5EF4-FFF2-40B4-BE49-F238E27FC236}">
                <a16:creationId xmlns:a16="http://schemas.microsoft.com/office/drawing/2014/main" id="{17C08FA8-7DCA-0754-EF7E-EC5D5DEC5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3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481DA93E-98D5-4155-BCE9-CFA1C73E0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02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28874-EB61-3417-5105-60BD8B68E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844BBA-7910-286D-7508-28C4E79F6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E86831-C965-DBFF-B8BC-5D7A5AAF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62B101-D724-DD02-613E-6C219CA4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A29DC9-D021-9A46-7217-E649494A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759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0DAFE6D-5AFE-466C-97D1-A7367541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6EE3A0-4B76-5309-AC38-EDD47A986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A5FC9C-A18B-46E0-02DE-1EA1CCA60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52A08-203D-9048-9B0F-A13B46658980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51687-FB53-4E51-C9CE-93599FEE1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F756D2-A581-5BA9-218D-D084CCA73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A05510-BF1A-F444-A7AD-8E2184F9EEA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396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972C71E-5E36-6071-6E06-E7A509869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0B6E7-7FE4-9C92-ED6E-C22966840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00362B-B9F4-7FED-4C60-A1F2D61FE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6C1016-D027-BB45-9804-99A8DB417203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1F552D-383C-EC1A-1640-859FD9D4E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92A261-5ED5-3AB4-34AC-4A0B8B55E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FBDF88-9639-D64D-98A8-970432FCA5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37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2585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0DAFE6D-5AFE-466C-97D1-A7367541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6EE3A0-4B76-5309-AC38-EDD47A986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A5FC9C-A18B-46E0-02DE-1EA1CCA60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52A08-203D-9048-9B0F-A13B46658980}" type="datetimeFigureOut">
              <a:rPr kumimoji="1" lang="zh-TW" altLang="en-US" smtClean="0"/>
              <a:t>2026/1/20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51687-FB53-4E51-C9CE-93599FEE1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F756D2-A581-5BA9-218D-D084CCA73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A05510-BF1A-F444-A7AD-8E2184F9EEA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92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WLt3PnPI51S-Q8U-RYLokqeFuqk1gQ8R?usp=sharing" TargetMode="External"/><Relationship Id="rId2" Type="http://schemas.openxmlformats.org/officeDocument/2006/relationships/hyperlink" Target="https://drive.google.com/drive/folders/120zcL-nzC3QgNVxLfZXI8R29oz94je3_?usp=sharing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thay-ins.com.tw/cathayins/personal/events/list/brand/2025cathayinsn/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"/>
          <p:cNvSpPr txBox="1"/>
          <p:nvPr/>
        </p:nvSpPr>
        <p:spPr>
          <a:xfrm>
            <a:off x="735129" y="3574350"/>
            <a:ext cx="598867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6000"/>
                    <a:lumOff val="24000"/>
                  </a:srgb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2026</a:t>
            </a:r>
            <a:r>
              <a:rPr lang="zh-TW" altLang="en-US" sz="32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品牌主題曲</a:t>
            </a:r>
            <a:endParaRPr lang="en-US" altLang="zh-TW" sz="3200" b="1" kern="0" dirty="0">
              <a:solidFill>
                <a:srgbClr val="000000">
                  <a:lumMod val="76000"/>
                  <a:lumOff val="24000"/>
                </a:srgbClr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buClr>
                <a:srgbClr val="000000"/>
              </a:buClr>
              <a:defRPr/>
            </a:pPr>
            <a:r>
              <a:rPr lang="en-US" altLang="zh-TW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altLang="en-US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 抽獎活動網頁</a:t>
            </a:r>
            <a:r>
              <a:rPr lang="en-US" altLang="zh-TW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手機版</a:t>
            </a:r>
            <a:r>
              <a:rPr lang="en-US" altLang="zh-TW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zh-TW" altLang="en-US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桌機版</a:t>
            </a:r>
            <a:r>
              <a:rPr lang="en-US" altLang="zh-TW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altLang="en-US" sz="2400" b="1" kern="0" dirty="0">
                <a:solidFill>
                  <a:srgbClr val="000000">
                    <a:lumMod val="76000"/>
                    <a:lumOff val="24000"/>
                  </a:srgb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6000"/>
                  <a:lumOff val="24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1" name="Google Shape;231;p1" descr="一張含有 設計 的圖片&#10;&#10;描述是以中可信度自動產生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850" y="2115200"/>
            <a:ext cx="5122550" cy="14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09500E3-3D9B-B10C-5343-A8A431F235F7}"/>
              </a:ext>
            </a:extLst>
          </p:cNvPr>
          <p:cNvSpPr txBox="1"/>
          <p:nvPr/>
        </p:nvSpPr>
        <p:spPr>
          <a:xfrm>
            <a:off x="3237984" y="513620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2026/1/20</a:t>
            </a:r>
            <a:endParaRPr lang="zh-TW" alt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4A508-8912-5531-8949-BEB4A57B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B03BE52C-E4FE-6619-AA16-63DF7C14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43"/>
            <a:ext cx="12192000" cy="6473114"/>
          </a:xfrm>
          <a:prstGeom prst="rect">
            <a:avLst/>
          </a:prstGeom>
        </p:spPr>
      </p:pic>
      <p:pic>
        <p:nvPicPr>
          <p:cNvPr id="9" name="圖片 8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3F4FFB2F-F3A6-1C12-2477-FA84507D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10" name="圖片 9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00D738DA-AC32-A6DB-BB21-17077964F2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27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3CD8F-8F3E-24B4-40D3-689B41B8F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C40F1014-F49A-3A8A-E762-B4A355E7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443"/>
            <a:ext cx="12192000" cy="6473114"/>
          </a:xfrm>
          <a:prstGeom prst="rect">
            <a:avLst/>
          </a:prstGeom>
        </p:spPr>
      </p:pic>
      <p:pic>
        <p:nvPicPr>
          <p:cNvPr id="9" name="圖片 8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AE8DB238-821D-8AD3-7ABD-8700C01427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10" name="圖片 9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2E449A8A-1784-DF0C-B659-5B02C077A8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926432-64FE-6078-1D40-9AD03D5AE105}"/>
              </a:ext>
            </a:extLst>
          </p:cNvPr>
          <p:cNvSpPr/>
          <p:nvPr/>
        </p:nvSpPr>
        <p:spPr>
          <a:xfrm>
            <a:off x="0" y="0"/>
            <a:ext cx="12192000" cy="540571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B39A136-64DA-739D-87C3-1E557755CB94}"/>
              </a:ext>
            </a:extLst>
          </p:cNvPr>
          <p:cNvSpPr/>
          <p:nvPr/>
        </p:nvSpPr>
        <p:spPr>
          <a:xfrm>
            <a:off x="4287520" y="5405717"/>
            <a:ext cx="7904480" cy="145228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9C4759-9131-C9C4-853A-4ADA8884D4FF}"/>
              </a:ext>
            </a:extLst>
          </p:cNvPr>
          <p:cNvSpPr/>
          <p:nvPr/>
        </p:nvSpPr>
        <p:spPr>
          <a:xfrm>
            <a:off x="0" y="6207760"/>
            <a:ext cx="4287520" cy="65024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1D7457-78D6-03D8-4C6B-8DC663479328}"/>
              </a:ext>
            </a:extLst>
          </p:cNvPr>
          <p:cNvSpPr/>
          <p:nvPr/>
        </p:nvSpPr>
        <p:spPr>
          <a:xfrm>
            <a:off x="0" y="5405716"/>
            <a:ext cx="589280" cy="80204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B522CDC-337A-AC32-C0FE-971632FA6221}"/>
              </a:ext>
            </a:extLst>
          </p:cNvPr>
          <p:cNvSpPr/>
          <p:nvPr/>
        </p:nvSpPr>
        <p:spPr>
          <a:xfrm rot="18861706">
            <a:off x="3891280" y="5200612"/>
            <a:ext cx="538480" cy="4876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螢幕擷取畫面, 標誌, 圖形, 符號 的圖片&#10;&#10;AI 產生的內容可能不正確。">
            <a:extLst>
              <a:ext uri="{FF2B5EF4-FFF2-40B4-BE49-F238E27FC236}">
                <a16:creationId xmlns:a16="http://schemas.microsoft.com/office/drawing/2014/main" id="{08A5CDCC-AC6B-7DE6-3ABB-F414DAAD6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251" y="442495"/>
            <a:ext cx="2743583" cy="59730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9E9D656-40EB-9022-ACFD-1AD05DF0AE9D}"/>
              </a:ext>
            </a:extLst>
          </p:cNvPr>
          <p:cNvSpPr/>
          <p:nvPr/>
        </p:nvSpPr>
        <p:spPr>
          <a:xfrm>
            <a:off x="4414384" y="1956675"/>
            <a:ext cx="3154815" cy="34544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的直式舞蹈教學影片</a:t>
            </a:r>
          </a:p>
        </p:txBody>
      </p:sp>
    </p:spTree>
    <p:extLst>
      <p:ext uri="{BB962C8B-B14F-4D97-AF65-F5344CB8AC3E}">
        <p14:creationId xmlns:p14="http://schemas.microsoft.com/office/powerpoint/2010/main" val="360365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9CAD4-C258-CE1B-3AED-F24F1153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52ADAA8B-BC31-ACB9-D61B-D23F085A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443"/>
            <a:ext cx="12192000" cy="6473114"/>
          </a:xfrm>
          <a:prstGeom prst="rect">
            <a:avLst/>
          </a:prstGeom>
        </p:spPr>
      </p:pic>
      <p:pic>
        <p:nvPicPr>
          <p:cNvPr id="9" name="圖片 8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4D14C44A-00DD-A61F-F2C1-B28F1501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10" name="圖片 9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E49C8FDE-F100-5E55-F2E6-486F2BE0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9F0DB5-58EE-E026-D921-DB6F9E1C78DC}"/>
              </a:ext>
            </a:extLst>
          </p:cNvPr>
          <p:cNvSpPr/>
          <p:nvPr/>
        </p:nvSpPr>
        <p:spPr>
          <a:xfrm>
            <a:off x="0" y="0"/>
            <a:ext cx="12192000" cy="540571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BBA9F8-004D-EC0F-C61B-4C243009F950}"/>
              </a:ext>
            </a:extLst>
          </p:cNvPr>
          <p:cNvSpPr/>
          <p:nvPr/>
        </p:nvSpPr>
        <p:spPr>
          <a:xfrm>
            <a:off x="7904480" y="5405717"/>
            <a:ext cx="4287520" cy="145228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B3C180-51E5-255F-C470-A2FD60EBFDC8}"/>
              </a:ext>
            </a:extLst>
          </p:cNvPr>
          <p:cNvSpPr/>
          <p:nvPr/>
        </p:nvSpPr>
        <p:spPr>
          <a:xfrm>
            <a:off x="0" y="5405717"/>
            <a:ext cx="4287520" cy="145228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3C76BB-9CAE-186A-A1F8-FFD1AC4BD792}"/>
              </a:ext>
            </a:extLst>
          </p:cNvPr>
          <p:cNvSpPr/>
          <p:nvPr/>
        </p:nvSpPr>
        <p:spPr>
          <a:xfrm>
            <a:off x="4287520" y="6217920"/>
            <a:ext cx="3616962" cy="64007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98F1F220-9697-4CF3-BD88-DEC95F1FC1AD}"/>
              </a:ext>
            </a:extLst>
          </p:cNvPr>
          <p:cNvSpPr/>
          <p:nvPr/>
        </p:nvSpPr>
        <p:spPr>
          <a:xfrm rot="16200000">
            <a:off x="5826760" y="5085080"/>
            <a:ext cx="538480" cy="4876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 descr="一張含有 文字, 螢幕擷取畫面, 網頁, 網路廣告 的圖片&#10;&#10;AI 產生的內容可能不正確。">
            <a:extLst>
              <a:ext uri="{FF2B5EF4-FFF2-40B4-BE49-F238E27FC236}">
                <a16:creationId xmlns:a16="http://schemas.microsoft.com/office/drawing/2014/main" id="{F001BF24-6919-E38B-7FF1-9B71D6252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35" y="381298"/>
            <a:ext cx="2312930" cy="464312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4078888-720C-9302-0100-3308275EC2DB}"/>
              </a:ext>
            </a:extLst>
          </p:cNvPr>
          <p:cNvSpPr/>
          <p:nvPr/>
        </p:nvSpPr>
        <p:spPr>
          <a:xfrm>
            <a:off x="4597343" y="3902036"/>
            <a:ext cx="2997314" cy="34544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官網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會員登入畫面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2950B3E-CB22-0EE8-2160-4B9928C4E1EC}"/>
              </a:ext>
            </a:extLst>
          </p:cNvPr>
          <p:cNvSpPr txBox="1"/>
          <p:nvPr/>
        </p:nvSpPr>
        <p:spPr>
          <a:xfrm>
            <a:off x="4245992" y="6223977"/>
            <a:ext cx="626033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網址</a:t>
            </a:r>
            <a:r>
              <a:rPr lang="en-US" altLang="zh-TW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5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05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https://www.cathay-ins.com.tw/INSOCWeb/servlet/HttpDispatcher/OCH1_0000/promptForCommon?loginForwardTrx=OCH1_1000%2Fprompt&amp;regFrom=cathayins</a:t>
            </a:r>
            <a:endParaRPr lang="zh-TW" altLang="en-US" sz="9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29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59FD-EE6C-F673-BC6C-DD0B25D3F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0DD53652-6615-9927-AE00-951B4DC3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443"/>
            <a:ext cx="12192000" cy="6473114"/>
          </a:xfrm>
          <a:prstGeom prst="rect">
            <a:avLst/>
          </a:prstGeom>
        </p:spPr>
      </p:pic>
      <p:pic>
        <p:nvPicPr>
          <p:cNvPr id="9" name="圖片 8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E91FF0B4-5714-61E5-031E-85CB555F1E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10" name="圖片 9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EBB9053E-C3DC-08FF-7D13-0D4408A5E5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57" b="71126"/>
          <a:stretch>
            <a:fillRect/>
          </a:stretch>
        </p:blipFill>
        <p:spPr>
          <a:xfrm>
            <a:off x="10778924" y="4907280"/>
            <a:ext cx="1413076" cy="538480"/>
          </a:xfrm>
          <a:prstGeom prst="rect">
            <a:avLst/>
          </a:prstGeom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0528A9F-04A6-DCCB-E922-7ED0E4601CD4}"/>
              </a:ext>
            </a:extLst>
          </p:cNvPr>
          <p:cNvSpPr/>
          <p:nvPr/>
        </p:nvSpPr>
        <p:spPr>
          <a:xfrm>
            <a:off x="0" y="0"/>
            <a:ext cx="12192000" cy="540571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F59BB40-B9C1-D22E-E4E6-F778DA8069FA}"/>
              </a:ext>
            </a:extLst>
          </p:cNvPr>
          <p:cNvSpPr/>
          <p:nvPr/>
        </p:nvSpPr>
        <p:spPr>
          <a:xfrm>
            <a:off x="11511280" y="5405717"/>
            <a:ext cx="680720" cy="145228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74F733-CE56-9813-2E90-340A80904E2C}"/>
              </a:ext>
            </a:extLst>
          </p:cNvPr>
          <p:cNvSpPr/>
          <p:nvPr/>
        </p:nvSpPr>
        <p:spPr>
          <a:xfrm>
            <a:off x="0" y="5405717"/>
            <a:ext cx="8006080" cy="145228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368A26-5774-EBE2-4FA8-E8757615CDD9}"/>
              </a:ext>
            </a:extLst>
          </p:cNvPr>
          <p:cNvSpPr/>
          <p:nvPr/>
        </p:nvSpPr>
        <p:spPr>
          <a:xfrm>
            <a:off x="8006080" y="6217920"/>
            <a:ext cx="3505200" cy="64007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57A23967-4FD5-15A9-4D57-16213CC68E22}"/>
              </a:ext>
            </a:extLst>
          </p:cNvPr>
          <p:cNvSpPr/>
          <p:nvPr/>
        </p:nvSpPr>
        <p:spPr>
          <a:xfrm rot="16200000">
            <a:off x="9489440" y="5049520"/>
            <a:ext cx="538480" cy="4876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文字, 螢幕擷取畫面, 咖啡杯, 馬克杯 的圖片&#10;&#10;AI 產生的內容可能不正確。">
            <a:extLst>
              <a:ext uri="{FF2B5EF4-FFF2-40B4-BE49-F238E27FC236}">
                <a16:creationId xmlns:a16="http://schemas.microsoft.com/office/drawing/2014/main" id="{54BB5C7F-5B7D-AC9F-49F5-B5FB7BD68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51" y="1673765"/>
            <a:ext cx="2457909" cy="325413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4B504B0-AA7F-A06E-E276-2C26FAF8FFDA}"/>
              </a:ext>
            </a:extLst>
          </p:cNvPr>
          <p:cNvSpPr/>
          <p:nvPr/>
        </p:nvSpPr>
        <p:spPr>
          <a:xfrm>
            <a:off x="8438494" y="2092960"/>
            <a:ext cx="2427822" cy="2428240"/>
          </a:xfrm>
          <a:prstGeom prst="rect">
            <a:avLst/>
          </a:prstGeom>
          <a:solidFill>
            <a:srgbClr val="3240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尚未完成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994802-DBED-FB30-5E02-861C90D3FE97}"/>
              </a:ext>
            </a:extLst>
          </p:cNvPr>
          <p:cNvSpPr/>
          <p:nvPr/>
        </p:nvSpPr>
        <p:spPr>
          <a:xfrm>
            <a:off x="8153748" y="3128111"/>
            <a:ext cx="2997314" cy="34544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抽獎活動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(3/18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768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F00AE-A976-ACE9-4492-55C6F0B4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卡通 的圖片&#10;&#10;AI 產生的內容可能不正確。">
            <a:extLst>
              <a:ext uri="{FF2B5EF4-FFF2-40B4-BE49-F238E27FC236}">
                <a16:creationId xmlns:a16="http://schemas.microsoft.com/office/drawing/2014/main" id="{C0396374-9356-5B2C-23DD-B7794060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07" y="0"/>
            <a:ext cx="11233985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751ABBD-A4D2-92D1-0127-E11C392EFC55}"/>
              </a:ext>
            </a:extLst>
          </p:cNvPr>
          <p:cNvSpPr/>
          <p:nvPr/>
        </p:nvSpPr>
        <p:spPr>
          <a:xfrm>
            <a:off x="9885680" y="833120"/>
            <a:ext cx="1827312" cy="2595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87D7C3EC-D056-CE47-53CA-006C5C3CC5AE}"/>
              </a:ext>
            </a:extLst>
          </p:cNvPr>
          <p:cNvSpPr/>
          <p:nvPr/>
        </p:nvSpPr>
        <p:spPr>
          <a:xfrm>
            <a:off x="10952480" y="3322320"/>
            <a:ext cx="538480" cy="4978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3CC467-E3FA-1B53-3D10-489F7CD52B74}"/>
              </a:ext>
            </a:extLst>
          </p:cNvPr>
          <p:cNvSpPr txBox="1"/>
          <p:nvPr/>
        </p:nvSpPr>
        <p:spPr>
          <a:xfrm>
            <a:off x="9693161" y="3820160"/>
            <a:ext cx="25186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跳轉到使用者自己手機的相機</a:t>
            </a:r>
            <a:endParaRPr lang="en-US" altLang="zh-TW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從這裡開始變常駐</a:t>
            </a:r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CTA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隨卷軸一起移動</a:t>
            </a:r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*桌機版沒有這個鍵</a:t>
            </a:r>
          </a:p>
        </p:txBody>
      </p:sp>
      <p:pic>
        <p:nvPicPr>
          <p:cNvPr id="11" name="圖片 10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68A47A27-15F3-DEBA-3900-52E0DD81B7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12" name="圖片 11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C6D0D8B7-D9C2-7F50-22AF-986A8F266A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9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服裝, 女孩, 螢幕擷取畫面, 牛仔褲 的圖片&#10;&#10;AI 產生的內容可能不正確。">
            <a:extLst>
              <a:ext uri="{FF2B5EF4-FFF2-40B4-BE49-F238E27FC236}">
                <a16:creationId xmlns:a16="http://schemas.microsoft.com/office/drawing/2014/main" id="{F1754F64-43D5-3F90-9061-63256BD1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9" y="0"/>
            <a:ext cx="11238862" cy="6858000"/>
          </a:xfrm>
          <a:prstGeom prst="rect">
            <a:avLst/>
          </a:prstGeom>
        </p:spPr>
      </p:pic>
      <p:pic>
        <p:nvPicPr>
          <p:cNvPr id="4" name="圖片 3" descr="一張含有 文字, 螢幕擷取畫面, 卡通 的圖片&#10;&#10;AI 產生的內容可能不正確。">
            <a:extLst>
              <a:ext uri="{FF2B5EF4-FFF2-40B4-BE49-F238E27FC236}">
                <a16:creationId xmlns:a16="http://schemas.microsoft.com/office/drawing/2014/main" id="{CB305D2B-657C-235F-4557-71967B4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254" t="12273" b="50000"/>
          <a:stretch>
            <a:fillRect/>
          </a:stretch>
        </p:blipFill>
        <p:spPr>
          <a:xfrm>
            <a:off x="10423108" y="414944"/>
            <a:ext cx="1768892" cy="25873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圖片 4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8D99DD10-74F4-F2FE-2EBD-DEFB0DA9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6" name="圖片 5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713DB094-E98C-04AD-EB5B-0C5F5C6F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9052DB-7D69-C83F-427F-619B2DF4294F}"/>
              </a:ext>
            </a:extLst>
          </p:cNvPr>
          <p:cNvSpPr/>
          <p:nvPr/>
        </p:nvSpPr>
        <p:spPr>
          <a:xfrm>
            <a:off x="1922954" y="3161248"/>
            <a:ext cx="8346092" cy="990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影片預計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月中完成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FDE845-FD66-20DF-29B6-BCFC8304771D}"/>
              </a:ext>
            </a:extLst>
          </p:cNvPr>
          <p:cNvSpPr txBox="1"/>
          <p:nvPr/>
        </p:nvSpPr>
        <p:spPr>
          <a:xfrm>
            <a:off x="10367232" y="2848391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*桌機版沒有這個鍵</a:t>
            </a:r>
          </a:p>
        </p:txBody>
      </p:sp>
    </p:spTree>
    <p:extLst>
      <p:ext uri="{BB962C8B-B14F-4D97-AF65-F5344CB8AC3E}">
        <p14:creationId xmlns:p14="http://schemas.microsoft.com/office/powerpoint/2010/main" val="259976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3AB50722-BAC8-4750-52A6-76F97EBA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7" y="0"/>
            <a:ext cx="11233985" cy="6858000"/>
          </a:xfrm>
          <a:prstGeom prst="rect">
            <a:avLst/>
          </a:prstGeom>
        </p:spPr>
      </p:pic>
      <p:pic>
        <p:nvPicPr>
          <p:cNvPr id="4" name="圖片 3" descr="一張含有 文字, 螢幕擷取畫面, 卡通 的圖片&#10;&#10;AI 產生的內容可能不正確。">
            <a:extLst>
              <a:ext uri="{FF2B5EF4-FFF2-40B4-BE49-F238E27FC236}">
                <a16:creationId xmlns:a16="http://schemas.microsoft.com/office/drawing/2014/main" id="{869E735E-8C67-8C36-484F-9D7F26943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254" t="12273" b="50000"/>
          <a:stretch>
            <a:fillRect/>
          </a:stretch>
        </p:blipFill>
        <p:spPr>
          <a:xfrm>
            <a:off x="10423108" y="414944"/>
            <a:ext cx="1768892" cy="25873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圖片 4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A633E58F-CD6C-E4BB-2C25-AB0E2504F5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6" name="圖片 5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F9B1DBAA-9CBB-FC0B-8B42-FD279CB0F1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E1C657C-C3D5-177B-2CD2-0031F1918970}"/>
              </a:ext>
            </a:extLst>
          </p:cNvPr>
          <p:cNvSpPr txBox="1"/>
          <p:nvPr/>
        </p:nvSpPr>
        <p:spPr>
          <a:xfrm>
            <a:off x="10367232" y="2848391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*桌機版沒有這個鍵</a:t>
            </a:r>
          </a:p>
        </p:txBody>
      </p:sp>
    </p:spTree>
    <p:extLst>
      <p:ext uri="{BB962C8B-B14F-4D97-AF65-F5344CB8AC3E}">
        <p14:creationId xmlns:p14="http://schemas.microsoft.com/office/powerpoint/2010/main" val="3963327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23ED5-4FA8-6ADA-09DB-279BFFB0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1941881E-DEA0-10A9-8E9B-2B8FFF06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87" y="0"/>
            <a:ext cx="11233985" cy="6858000"/>
          </a:xfrm>
          <a:prstGeom prst="rect">
            <a:avLst/>
          </a:prstGeom>
        </p:spPr>
      </p:pic>
      <p:pic>
        <p:nvPicPr>
          <p:cNvPr id="4" name="圖片 3" descr="一張含有 文字, 螢幕擷取畫面, 卡通 的圖片&#10;&#10;AI 產生的內容可能不正確。">
            <a:extLst>
              <a:ext uri="{FF2B5EF4-FFF2-40B4-BE49-F238E27FC236}">
                <a16:creationId xmlns:a16="http://schemas.microsoft.com/office/drawing/2014/main" id="{FED7E153-9A91-4BAC-4EBC-ABCE5D78F2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254" t="12273" b="50000"/>
          <a:stretch>
            <a:fillRect/>
          </a:stretch>
        </p:blipFill>
        <p:spPr>
          <a:xfrm>
            <a:off x="10423108" y="414944"/>
            <a:ext cx="1768892" cy="25873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圖片 4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CA7653B1-59F7-36E9-1C11-81B23A1D06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6" name="圖片 5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11BC8355-55CC-8985-1278-2AF5436196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64D02C-D1E2-578D-F596-A6CD2100DB33}"/>
              </a:ext>
            </a:extLst>
          </p:cNvPr>
          <p:cNvSpPr/>
          <p:nvPr/>
        </p:nvSpPr>
        <p:spPr>
          <a:xfrm>
            <a:off x="0" y="0"/>
            <a:ext cx="12192000" cy="540571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738FB9-EDCF-DF9D-3DEF-FF07C35BD930}"/>
              </a:ext>
            </a:extLst>
          </p:cNvPr>
          <p:cNvSpPr/>
          <p:nvPr/>
        </p:nvSpPr>
        <p:spPr>
          <a:xfrm>
            <a:off x="5913120" y="5405717"/>
            <a:ext cx="6278880" cy="145228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4926CC-262D-7FAA-8AF7-F2FEF635210A}"/>
              </a:ext>
            </a:extLst>
          </p:cNvPr>
          <p:cNvSpPr/>
          <p:nvPr/>
        </p:nvSpPr>
        <p:spPr>
          <a:xfrm>
            <a:off x="0" y="5405717"/>
            <a:ext cx="2621280" cy="145228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5879C1-8280-6530-839A-6A1570261A30}"/>
              </a:ext>
            </a:extLst>
          </p:cNvPr>
          <p:cNvSpPr/>
          <p:nvPr/>
        </p:nvSpPr>
        <p:spPr>
          <a:xfrm>
            <a:off x="2621280" y="5405717"/>
            <a:ext cx="3291840" cy="64007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BB5E201-D41D-320D-A4A7-AB2CEF7D3394}"/>
              </a:ext>
            </a:extLst>
          </p:cNvPr>
          <p:cNvSpPr/>
          <p:nvPr/>
        </p:nvSpPr>
        <p:spPr>
          <a:xfrm rot="16200000">
            <a:off x="3997960" y="5658822"/>
            <a:ext cx="538480" cy="4876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文字, 螢幕擷取畫面, 網頁, 網路廣告 的圖片&#10;&#10;AI 產生的內容可能不正確。">
            <a:extLst>
              <a:ext uri="{FF2B5EF4-FFF2-40B4-BE49-F238E27FC236}">
                <a16:creationId xmlns:a16="http://schemas.microsoft.com/office/drawing/2014/main" id="{CB75E695-A61F-2958-E4C7-DF91B8B78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35" y="955040"/>
            <a:ext cx="2312930" cy="464312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1A2B48B-9862-6D16-6CE7-29A88F2CC197}"/>
              </a:ext>
            </a:extLst>
          </p:cNvPr>
          <p:cNvSpPr/>
          <p:nvPr/>
        </p:nvSpPr>
        <p:spPr>
          <a:xfrm>
            <a:off x="2768543" y="4475778"/>
            <a:ext cx="2997314" cy="34544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官網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會員登入畫面</a:t>
            </a:r>
          </a:p>
        </p:txBody>
      </p:sp>
    </p:spTree>
    <p:extLst>
      <p:ext uri="{BB962C8B-B14F-4D97-AF65-F5344CB8AC3E}">
        <p14:creationId xmlns:p14="http://schemas.microsoft.com/office/powerpoint/2010/main" val="2562945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A92B-E6E1-2508-6E54-F744BA128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11D6AFA6-0CFE-D13C-A3B2-5B3D9DBFD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87" y="0"/>
            <a:ext cx="11233985" cy="6858000"/>
          </a:xfrm>
          <a:prstGeom prst="rect">
            <a:avLst/>
          </a:prstGeom>
        </p:spPr>
      </p:pic>
      <p:pic>
        <p:nvPicPr>
          <p:cNvPr id="4" name="圖片 3" descr="一張含有 文字, 螢幕擷取畫面, 卡通 的圖片&#10;&#10;AI 產生的內容可能不正確。">
            <a:extLst>
              <a:ext uri="{FF2B5EF4-FFF2-40B4-BE49-F238E27FC236}">
                <a16:creationId xmlns:a16="http://schemas.microsoft.com/office/drawing/2014/main" id="{2F9833B5-99AB-9E7A-D082-D4F5217526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254" t="12273" b="50000"/>
          <a:stretch>
            <a:fillRect/>
          </a:stretch>
        </p:blipFill>
        <p:spPr>
          <a:xfrm>
            <a:off x="10423108" y="414944"/>
            <a:ext cx="1768892" cy="25873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圖片 4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3102D6A6-5C18-66FF-EDD7-4F28CD82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6" name="圖片 5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F95D3705-B9CE-6DE8-C829-E2F3E75077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6D240C-A3E8-17DE-B74E-D28587A04A21}"/>
              </a:ext>
            </a:extLst>
          </p:cNvPr>
          <p:cNvSpPr/>
          <p:nvPr/>
        </p:nvSpPr>
        <p:spPr>
          <a:xfrm>
            <a:off x="0" y="0"/>
            <a:ext cx="12192000" cy="540571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43C6F7-55E1-CC0D-27C7-AF970F769424}"/>
              </a:ext>
            </a:extLst>
          </p:cNvPr>
          <p:cNvSpPr/>
          <p:nvPr/>
        </p:nvSpPr>
        <p:spPr>
          <a:xfrm>
            <a:off x="9337040" y="5405717"/>
            <a:ext cx="2854960" cy="145228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F3050F-B733-F407-C925-6A13B99BCB95}"/>
              </a:ext>
            </a:extLst>
          </p:cNvPr>
          <p:cNvSpPr/>
          <p:nvPr/>
        </p:nvSpPr>
        <p:spPr>
          <a:xfrm>
            <a:off x="0" y="5405717"/>
            <a:ext cx="6045200" cy="145228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758265-164F-FC94-3F25-0404F33FC69B}"/>
              </a:ext>
            </a:extLst>
          </p:cNvPr>
          <p:cNvSpPr/>
          <p:nvPr/>
        </p:nvSpPr>
        <p:spPr>
          <a:xfrm>
            <a:off x="6045200" y="5405717"/>
            <a:ext cx="3291840" cy="64007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3" name="圖片 12" descr="一張含有 文字, 螢幕擷取畫面, 咖啡杯, 馬克杯 的圖片&#10;&#10;AI 產生的內容可能不正確。">
            <a:extLst>
              <a:ext uri="{FF2B5EF4-FFF2-40B4-BE49-F238E27FC236}">
                <a16:creationId xmlns:a16="http://schemas.microsoft.com/office/drawing/2014/main" id="{EBF5386C-F026-8372-3F82-918644CE4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638" y="2499890"/>
            <a:ext cx="2457909" cy="325413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7EF4A86-1EAD-70E2-A5ED-5E51C45C171F}"/>
              </a:ext>
            </a:extLst>
          </p:cNvPr>
          <p:cNvSpPr/>
          <p:nvPr/>
        </p:nvSpPr>
        <p:spPr>
          <a:xfrm>
            <a:off x="6497681" y="2919085"/>
            <a:ext cx="2427822" cy="2428240"/>
          </a:xfrm>
          <a:prstGeom prst="rect">
            <a:avLst/>
          </a:prstGeom>
          <a:solidFill>
            <a:srgbClr val="3240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尚未完成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662F86-ABB6-802A-1658-52798C5B2655}"/>
              </a:ext>
            </a:extLst>
          </p:cNvPr>
          <p:cNvSpPr/>
          <p:nvPr/>
        </p:nvSpPr>
        <p:spPr>
          <a:xfrm>
            <a:off x="6212935" y="3954236"/>
            <a:ext cx="2997314" cy="34544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抽獎活動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(3/18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B2EF330-99FF-2928-761E-A37CE80C2BFD}"/>
              </a:ext>
            </a:extLst>
          </p:cNvPr>
          <p:cNvSpPr/>
          <p:nvPr/>
        </p:nvSpPr>
        <p:spPr>
          <a:xfrm rot="16200000">
            <a:off x="7421880" y="5663901"/>
            <a:ext cx="538480" cy="4876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11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0C18A1E-75AA-B99F-8440-3248B7F8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3" y="0"/>
            <a:ext cx="11211074" cy="6858000"/>
          </a:xfrm>
          <a:prstGeom prst="rect">
            <a:avLst/>
          </a:prstGeom>
        </p:spPr>
      </p:pic>
      <p:pic>
        <p:nvPicPr>
          <p:cNvPr id="10" name="圖片 9" descr="一張含有 文字, 螢幕擷取畫面, 卡通 的圖片&#10;&#10;AI 產生的內容可能不正確。">
            <a:extLst>
              <a:ext uri="{FF2B5EF4-FFF2-40B4-BE49-F238E27FC236}">
                <a16:creationId xmlns:a16="http://schemas.microsoft.com/office/drawing/2014/main" id="{D6FFCBB4-37FF-2FF3-FA6C-5EB5F3FC21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254" t="12273" b="50000"/>
          <a:stretch>
            <a:fillRect/>
          </a:stretch>
        </p:blipFill>
        <p:spPr>
          <a:xfrm>
            <a:off x="10423108" y="414944"/>
            <a:ext cx="1768892" cy="25873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88CFD9FB-04AD-AEB3-2AB6-1B838EE1F7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13" name="圖片 12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4B27D52A-408B-52E0-296B-FA09F5261E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0F50C01-43C1-B3F2-D994-1BEA20AE9602}"/>
              </a:ext>
            </a:extLst>
          </p:cNvPr>
          <p:cNvSpPr txBox="1"/>
          <p:nvPr/>
        </p:nvSpPr>
        <p:spPr>
          <a:xfrm>
            <a:off x="10367232" y="2848391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*桌機版沒有這個鍵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4AC077-F1C8-66AF-2655-49F2829EEE24}"/>
              </a:ext>
            </a:extLst>
          </p:cNvPr>
          <p:cNvSpPr/>
          <p:nvPr/>
        </p:nvSpPr>
        <p:spPr>
          <a:xfrm>
            <a:off x="822960" y="2702560"/>
            <a:ext cx="10505440" cy="4155440"/>
          </a:xfrm>
          <a:prstGeom prst="rect">
            <a:avLst/>
          </a:prstGeom>
          <a:solidFill>
            <a:schemeClr val="dk1">
              <a:alpha val="6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待客戶過完法務後提供</a:t>
            </a:r>
            <a:endParaRPr lang="en-US" altLang="zh-TW" sz="4400" b="1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400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到時再更換上</a:t>
            </a:r>
            <a:endParaRPr lang="zh-TW" altLang="en-US" sz="4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267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"/>
          <p:cNvSpPr txBox="1">
            <a:spLocks noGrp="1"/>
          </p:cNvSpPr>
          <p:nvPr>
            <p:ph type="sldNum" idx="4294967295"/>
          </p:nvPr>
        </p:nvSpPr>
        <p:spPr>
          <a:xfrm>
            <a:off x="10863263" y="300038"/>
            <a:ext cx="13287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757575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43617856-6385-B6FF-AAA7-36AE3D6F0350}"/>
              </a:ext>
            </a:extLst>
          </p:cNvPr>
          <p:cNvSpPr/>
          <p:nvPr/>
        </p:nvSpPr>
        <p:spPr>
          <a:xfrm>
            <a:off x="-51723" y="2713094"/>
            <a:ext cx="3379240" cy="1212764"/>
          </a:xfrm>
          <a:prstGeom prst="homePlate">
            <a:avLst/>
          </a:prstGeom>
          <a:solidFill>
            <a:srgbClr val="75DA9B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Agenda</a:t>
            </a:r>
            <a:endParaRPr kumimoji="0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4B00378-5056-11B4-CC15-1DCA1B362901}"/>
              </a:ext>
            </a:extLst>
          </p:cNvPr>
          <p:cNvGrpSpPr/>
          <p:nvPr/>
        </p:nvGrpSpPr>
        <p:grpSpPr>
          <a:xfrm>
            <a:off x="4558020" y="1874728"/>
            <a:ext cx="4585429" cy="3108543"/>
            <a:chOff x="4608820" y="2693931"/>
            <a:chExt cx="4585429" cy="3108543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6BC56AD7-463A-9B8A-FCA0-DB5D8EA9AA1A}"/>
                </a:ext>
              </a:extLst>
            </p:cNvPr>
            <p:cNvGrpSpPr/>
            <p:nvPr/>
          </p:nvGrpSpPr>
          <p:grpSpPr>
            <a:xfrm>
              <a:off x="4608821" y="2693931"/>
              <a:ext cx="4585428" cy="3108543"/>
              <a:chOff x="4685547" y="1083079"/>
              <a:chExt cx="4585428" cy="3108543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208C9CE-C426-0EE8-D542-5DDDF10D7198}"/>
                  </a:ext>
                </a:extLst>
              </p:cNvPr>
              <p:cNvSpPr txBox="1"/>
              <p:nvPr/>
            </p:nvSpPr>
            <p:spPr bwMode="auto">
              <a:xfrm>
                <a:off x="5291627" y="1083079"/>
                <a:ext cx="3979348" cy="3108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lvl="0">
                  <a:defRPr/>
                </a:pPr>
                <a:r>
                  <a:rPr kumimoji="1" lang="en-US" altLang="zh-TW" sz="2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Schedule</a:t>
                </a:r>
              </a:p>
              <a:p>
                <a:pPr lvl="0">
                  <a:defRPr/>
                </a:pPr>
                <a:endParaRPr kumimoji="1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2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網頁規劃</a:t>
                </a:r>
                <a:endParaRPr kumimoji="1" lang="en-US" altLang="zh-TW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TW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2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圖文規範參考</a:t>
                </a:r>
                <a:endParaRPr kumimoji="1" lang="en-US" altLang="zh-TW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TW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2800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檔案連結</a:t>
                </a:r>
                <a:endParaRPr kumimoji="1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CB66C88-305A-2A9B-C679-90DCA1350C38}"/>
                  </a:ext>
                </a:extLst>
              </p:cNvPr>
              <p:cNvSpPr/>
              <p:nvPr/>
            </p:nvSpPr>
            <p:spPr>
              <a:xfrm>
                <a:off x="4685547" y="1146646"/>
                <a:ext cx="384015" cy="386369"/>
              </a:xfrm>
              <a:prstGeom prst="rect">
                <a:avLst/>
              </a:prstGeom>
              <a:solidFill>
                <a:srgbClr val="75DA9B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  <a:cs typeface="+mn-cs"/>
                    <a:sym typeface="Arial"/>
                  </a:rPr>
                  <a:t>1</a:t>
                </a: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  <a:sym typeface="Arial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D0EB95D-6C98-D4C0-7421-923EC0ADA24A}"/>
                  </a:ext>
                </a:extLst>
              </p:cNvPr>
              <p:cNvSpPr/>
              <p:nvPr/>
            </p:nvSpPr>
            <p:spPr>
              <a:xfrm>
                <a:off x="4685547" y="1979437"/>
                <a:ext cx="384015" cy="386369"/>
              </a:xfrm>
              <a:prstGeom prst="rect">
                <a:avLst/>
              </a:prstGeom>
              <a:solidFill>
                <a:srgbClr val="75DA9B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  <a:cs typeface="+mn-cs"/>
                    <a:sym typeface="Arial"/>
                  </a:rPr>
                  <a:t>2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  <a:sym typeface="Arial"/>
                </a:endParaRPr>
              </a:p>
            </p:txBody>
          </p:sp>
        </p:grp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4A95108-B3BC-154E-1EB9-D299DB31D9DF}"/>
                </a:ext>
              </a:extLst>
            </p:cNvPr>
            <p:cNvSpPr/>
            <p:nvPr/>
          </p:nvSpPr>
          <p:spPr>
            <a:xfrm>
              <a:off x="4608821" y="4453560"/>
              <a:ext cx="384015" cy="386369"/>
            </a:xfrm>
            <a:prstGeom prst="rect">
              <a:avLst/>
            </a:prstGeom>
            <a:solidFill>
              <a:srgbClr val="75DA9B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+mn-cs"/>
                  <a:sym typeface="Arial"/>
                </a:rPr>
                <a:t>3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Arial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1E69C41-9768-1217-24B8-74B510CCD60E}"/>
                </a:ext>
              </a:extLst>
            </p:cNvPr>
            <p:cNvSpPr/>
            <p:nvPr/>
          </p:nvSpPr>
          <p:spPr>
            <a:xfrm>
              <a:off x="4608820" y="5316831"/>
              <a:ext cx="384015" cy="386369"/>
            </a:xfrm>
            <a:prstGeom prst="rect">
              <a:avLst/>
            </a:prstGeom>
            <a:solidFill>
              <a:srgbClr val="75DA9B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white"/>
                  </a:solidFill>
                  <a:latin typeface="Meiryo" panose="020B0604030504040204" pitchFamily="34" charset="-128"/>
                  <a:ea typeface="Meiryo" panose="020B0604030504040204" pitchFamily="34" charset="-128"/>
                  <a:sym typeface="Arial"/>
                </a:rPr>
                <a:t>4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軟體, 網頁 的圖片&#10;&#10;AI 產生的內容可能不正確。">
            <a:extLst>
              <a:ext uri="{FF2B5EF4-FFF2-40B4-BE49-F238E27FC236}">
                <a16:creationId xmlns:a16="http://schemas.microsoft.com/office/drawing/2014/main" id="{D2F72076-A639-52B3-6860-993A0531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17" y="0"/>
            <a:ext cx="11286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3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A4A6-B8EF-5600-3225-3AE2F4271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字方塊 99">
            <a:extLst>
              <a:ext uri="{FF2B5EF4-FFF2-40B4-BE49-F238E27FC236}">
                <a16:creationId xmlns:a16="http://schemas.microsoft.com/office/drawing/2014/main" id="{DD0D4BC9-F3C3-8FAC-DF02-C689E0661450}"/>
              </a:ext>
            </a:extLst>
          </p:cNvPr>
          <p:cNvSpPr txBox="1"/>
          <p:nvPr/>
        </p:nvSpPr>
        <p:spPr>
          <a:xfrm>
            <a:off x="4427706" y="3167390"/>
            <a:ext cx="333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圖文規範參考</a:t>
            </a:r>
            <a:endParaRPr kumimoji="1"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57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84BBC-31D3-2192-07B4-2647550E6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字型 的圖片&#10;&#10;AI 產生的內容可能不正確。">
            <a:extLst>
              <a:ext uri="{FF2B5EF4-FFF2-40B4-BE49-F238E27FC236}">
                <a16:creationId xmlns:a16="http://schemas.microsoft.com/office/drawing/2014/main" id="{3BF2D7D0-33B0-48E7-7C66-6592F098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67"/>
            <a:ext cx="12192000" cy="63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3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065F1-531B-0267-7FB9-A5EA9583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253388A-C121-955A-8E2B-0D3379EB200E}"/>
              </a:ext>
            </a:extLst>
          </p:cNvPr>
          <p:cNvSpPr txBox="1"/>
          <p:nvPr/>
        </p:nvSpPr>
        <p:spPr>
          <a:xfrm>
            <a:off x="4427706" y="3167390"/>
            <a:ext cx="333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檔案連結</a:t>
            </a:r>
            <a:endParaRPr kumimoji="1"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6E139-B9F6-7673-7C39-3C48A46A6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4B90D34-541B-5833-DBDF-A06E5EF54F50}"/>
              </a:ext>
            </a:extLst>
          </p:cNvPr>
          <p:cNvSpPr txBox="1"/>
          <p:nvPr/>
        </p:nvSpPr>
        <p:spPr>
          <a:xfrm>
            <a:off x="508000" y="1519258"/>
            <a:ext cx="1117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網頁打包檔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https://drive.google.com/drive/folders/120zcL-nzC3QgNVxLfZXI8R29oz94je3_?usp=sharing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國泰產險官網天地邊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https://drive.google.com/drive/folders/1WLt3PnPI51S-Q8U-RYLokqeFuqk1gQ8R?usp=sharing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CEC49E9-4735-1E2C-F0B8-8E015337B188}"/>
              </a:ext>
            </a:extLst>
          </p:cNvPr>
          <p:cNvSpPr txBox="1"/>
          <p:nvPr/>
        </p:nvSpPr>
        <p:spPr>
          <a:xfrm>
            <a:off x="-1" y="296587"/>
            <a:ext cx="1906622" cy="369332"/>
          </a:xfrm>
          <a:prstGeom prst="rect">
            <a:avLst/>
          </a:prstGeom>
          <a:solidFill>
            <a:srgbClr val="6CDA94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Helvetica Neue"/>
              </a:rPr>
              <a:t>檔案連結</a:t>
            </a:r>
          </a:p>
        </p:txBody>
      </p:sp>
    </p:spTree>
    <p:extLst>
      <p:ext uri="{BB962C8B-B14F-4D97-AF65-F5344CB8AC3E}">
        <p14:creationId xmlns:p14="http://schemas.microsoft.com/office/powerpoint/2010/main" val="1829191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5;p87">
            <a:extLst>
              <a:ext uri="{FF2B5EF4-FFF2-40B4-BE49-F238E27FC236}">
                <a16:creationId xmlns:a16="http://schemas.microsoft.com/office/drawing/2014/main" id="{8B59E027-9100-A72A-4DDA-A424FDEF013E}"/>
              </a:ext>
            </a:extLst>
          </p:cNvPr>
          <p:cNvSpPr txBox="1"/>
          <p:nvPr/>
        </p:nvSpPr>
        <p:spPr>
          <a:xfrm>
            <a:off x="3930632" y="2967355"/>
            <a:ext cx="43307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Microsoft JhengHei"/>
              <a:buNone/>
              <a:tabLst/>
              <a:defRPr/>
            </a:pPr>
            <a:r>
              <a:rPr kumimoji="0" lang="en-US" altLang="zh-TW" sz="5400" b="1" i="0" u="none" strike="noStrike" kern="0" cap="none" spc="0" normalizeH="0" baseline="0" noProof="0">
                <a:ln>
                  <a:noFill/>
                </a:ln>
                <a:solidFill>
                  <a:srgbClr val="4D4D4C"/>
                </a:solidFill>
                <a:effectLst/>
                <a:uLnTx/>
                <a:uFillTx/>
                <a:latin typeface="Arial"/>
                <a:ea typeface="華康黑體 Std W12" panose="020B0C00000000000000" pitchFamily="34" charset="-120"/>
                <a:cs typeface="Arial"/>
                <a:sym typeface="Microsoft JhengHei"/>
              </a:rPr>
              <a:t>Thank you</a:t>
            </a: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華康黑體 Std W12" panose="020B0C00000000000000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462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8EA2-9B3B-91E7-F770-C11B2DD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87CF15CE-F106-EE40-3B8C-B5ED4F11E236}"/>
              </a:ext>
            </a:extLst>
          </p:cNvPr>
          <p:cNvSpPr txBox="1"/>
          <p:nvPr/>
        </p:nvSpPr>
        <p:spPr>
          <a:xfrm>
            <a:off x="868740" y="83362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3200"/>
              <a:buFont typeface="Arial"/>
              <a:buNone/>
              <a:tabLst/>
              <a:defRPr/>
            </a:pPr>
            <a:r>
              <a:rPr lang="en-US" altLang="zh-TW" sz="2400" b="1" kern="0" dirty="0">
                <a:solidFill>
                  <a:srgbClr val="59595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Arial"/>
              </a:rPr>
              <a:t>Schedule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989763B-EE4D-B17F-CF8F-885045A2C968}"/>
              </a:ext>
            </a:extLst>
          </p:cNvPr>
          <p:cNvSpPr/>
          <p:nvPr/>
        </p:nvSpPr>
        <p:spPr>
          <a:xfrm>
            <a:off x="813887" y="1620300"/>
            <a:ext cx="11264629" cy="1926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68099F-A1AC-618B-5E9B-C6AF850A5ACA}"/>
              </a:ext>
            </a:extLst>
          </p:cNvPr>
          <p:cNvSpPr/>
          <p:nvPr/>
        </p:nvSpPr>
        <p:spPr>
          <a:xfrm>
            <a:off x="74077" y="1620300"/>
            <a:ext cx="757899" cy="1926077"/>
          </a:xfrm>
          <a:prstGeom prst="rect">
            <a:avLst/>
          </a:prstGeom>
          <a:solidFill>
            <a:srgbClr val="156082"/>
          </a:solidFill>
          <a:ln>
            <a:solidFill>
              <a:srgbClr val="15608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CEC6312-597A-4A9A-339D-DAA96D3A75E5}"/>
              </a:ext>
            </a:extLst>
          </p:cNvPr>
          <p:cNvSpPr/>
          <p:nvPr/>
        </p:nvSpPr>
        <p:spPr>
          <a:xfrm>
            <a:off x="480716" y="1888847"/>
            <a:ext cx="233463" cy="125486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週左右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57756AE-C8CA-6C27-CD47-8C222EC32064}"/>
              </a:ext>
            </a:extLst>
          </p:cNvPr>
          <p:cNvSpPr/>
          <p:nvPr/>
        </p:nvSpPr>
        <p:spPr>
          <a:xfrm>
            <a:off x="1003673" y="2150457"/>
            <a:ext cx="1447697" cy="8657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客戶確認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final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博報堂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brief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網頁公司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25120D9B-3901-CD53-95A4-1F2F88287512}"/>
              </a:ext>
            </a:extLst>
          </p:cNvPr>
          <p:cNvSpPr txBox="1"/>
          <p:nvPr/>
        </p:nvSpPr>
        <p:spPr>
          <a:xfrm>
            <a:off x="1275536" y="1842680"/>
            <a:ext cx="808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1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66C89A6A-6BD6-3DCC-2974-66F267277FF9}"/>
              </a:ext>
            </a:extLst>
          </p:cNvPr>
          <p:cNvSpPr/>
          <p:nvPr/>
        </p:nvSpPr>
        <p:spPr>
          <a:xfrm>
            <a:off x="2532441" y="2359602"/>
            <a:ext cx="1040055" cy="44747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個工作天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F7FFEE5-D2D4-0422-D974-3589DAADB690}"/>
              </a:ext>
            </a:extLst>
          </p:cNvPr>
          <p:cNvSpPr/>
          <p:nvPr/>
        </p:nvSpPr>
        <p:spPr>
          <a:xfrm>
            <a:off x="3621768" y="2142311"/>
            <a:ext cx="1254869" cy="8657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初提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1C46BFE-2A52-1AC3-5F24-E99D83CC7BA2}"/>
              </a:ext>
            </a:extLst>
          </p:cNvPr>
          <p:cNvSpPr txBox="1"/>
          <p:nvPr/>
        </p:nvSpPr>
        <p:spPr>
          <a:xfrm>
            <a:off x="3844989" y="1834534"/>
            <a:ext cx="808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2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667313CF-60ED-A7F2-1035-139DB7843446}"/>
              </a:ext>
            </a:extLst>
          </p:cNvPr>
          <p:cNvSpPr/>
          <p:nvPr/>
        </p:nvSpPr>
        <p:spPr>
          <a:xfrm>
            <a:off x="4925909" y="2359603"/>
            <a:ext cx="1005707" cy="44747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個工作天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EC31EB7-79DB-660F-86E8-BB617277FAA4}"/>
              </a:ext>
            </a:extLst>
          </p:cNvPr>
          <p:cNvSpPr/>
          <p:nvPr/>
        </p:nvSpPr>
        <p:spPr>
          <a:xfrm>
            <a:off x="5987377" y="2132583"/>
            <a:ext cx="1254869" cy="8852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客戶回覆調整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98C64A4-937D-4304-F4A4-29469BE582E6}"/>
              </a:ext>
            </a:extLst>
          </p:cNvPr>
          <p:cNvSpPr txBox="1"/>
          <p:nvPr/>
        </p:nvSpPr>
        <p:spPr>
          <a:xfrm>
            <a:off x="6210599" y="1820622"/>
            <a:ext cx="808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3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4E2ED38C-645E-AB62-C8E9-AEC5A8A26379}"/>
              </a:ext>
            </a:extLst>
          </p:cNvPr>
          <p:cNvSpPr/>
          <p:nvPr/>
        </p:nvSpPr>
        <p:spPr>
          <a:xfrm>
            <a:off x="7298007" y="2087229"/>
            <a:ext cx="1245140" cy="379378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個工作天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995F7F2-084D-4E2F-8004-2592A8028152}"/>
              </a:ext>
            </a:extLst>
          </p:cNvPr>
          <p:cNvSpPr/>
          <p:nvPr/>
        </p:nvSpPr>
        <p:spPr>
          <a:xfrm>
            <a:off x="8567633" y="2106680"/>
            <a:ext cx="928458" cy="31822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原案修提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4004B0DD-90E5-3997-6308-181E1240B631}"/>
              </a:ext>
            </a:extLst>
          </p:cNvPr>
          <p:cNvSpPr/>
          <p:nvPr/>
        </p:nvSpPr>
        <p:spPr>
          <a:xfrm>
            <a:off x="7298007" y="2602795"/>
            <a:ext cx="1245140" cy="350196"/>
          </a:xfrm>
          <a:prstGeom prst="rightArrow">
            <a:avLst>
              <a:gd name="adj1" fmla="val 50000"/>
              <a:gd name="adj2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3~4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個工作天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2F29D79-4184-6B9E-B723-4037A097DF1A}"/>
              </a:ext>
            </a:extLst>
          </p:cNvPr>
          <p:cNvSpPr txBox="1"/>
          <p:nvPr/>
        </p:nvSpPr>
        <p:spPr>
          <a:xfrm>
            <a:off x="7298007" y="1942350"/>
            <a:ext cx="1145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原案修提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446CCD-CDD4-57AC-3B69-022E9B4F9672}"/>
              </a:ext>
            </a:extLst>
          </p:cNvPr>
          <p:cNvSpPr txBox="1"/>
          <p:nvPr/>
        </p:nvSpPr>
        <p:spPr>
          <a:xfrm>
            <a:off x="7298007" y="2457916"/>
            <a:ext cx="1145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不同方向重提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7A4AA-77D0-0897-26F5-A578108FFD25}"/>
              </a:ext>
            </a:extLst>
          </p:cNvPr>
          <p:cNvSpPr/>
          <p:nvPr/>
        </p:nvSpPr>
        <p:spPr>
          <a:xfrm>
            <a:off x="8611237" y="2651429"/>
            <a:ext cx="895944" cy="30989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新提案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A98714-B4F3-FEB0-2321-2844DA9570C4}"/>
              </a:ext>
            </a:extLst>
          </p:cNvPr>
          <p:cNvSpPr txBox="1"/>
          <p:nvPr/>
        </p:nvSpPr>
        <p:spPr>
          <a:xfrm>
            <a:off x="8691381" y="2457916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2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F97F95-DBC8-42C0-AB92-FD114762B340}"/>
              </a:ext>
            </a:extLst>
          </p:cNvPr>
          <p:cNvSpPr txBox="1"/>
          <p:nvPr/>
        </p:nvSpPr>
        <p:spPr>
          <a:xfrm>
            <a:off x="8670276" y="1873615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4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CA4442-1980-F1C6-B4DC-FFF89A0CF2D5}"/>
              </a:ext>
            </a:extLst>
          </p:cNvPr>
          <p:cNvSpPr/>
          <p:nvPr/>
        </p:nvSpPr>
        <p:spPr>
          <a:xfrm>
            <a:off x="9507182" y="2696785"/>
            <a:ext cx="1501916" cy="226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b="1" dirty="0">
                <a:solidFill>
                  <a:srgbClr val="3B7D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&gt;&gt;</a:t>
            </a:r>
            <a:r>
              <a:rPr lang="zh-TW" altLang="en-US" sz="1400" b="1" dirty="0">
                <a:solidFill>
                  <a:srgbClr val="3B7D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en-US" altLang="zh-TW" sz="1400" b="1" dirty="0">
                <a:solidFill>
                  <a:srgbClr val="3B7D2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stage3</a:t>
            </a:r>
            <a:endParaRPr lang="zh-TW" altLang="en-US" sz="1400" b="1" dirty="0">
              <a:solidFill>
                <a:srgbClr val="3B7D2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41AD631-C14D-29A9-E24D-66DA35261D39}"/>
              </a:ext>
            </a:extLst>
          </p:cNvPr>
          <p:cNvSpPr/>
          <p:nvPr/>
        </p:nvSpPr>
        <p:spPr>
          <a:xfrm>
            <a:off x="8903075" y="2379293"/>
            <a:ext cx="782646" cy="1359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2/3(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C4DAD84-8A4A-062A-8B63-F6562DB40AEC}"/>
              </a:ext>
            </a:extLst>
          </p:cNvPr>
          <p:cNvSpPr/>
          <p:nvPr/>
        </p:nvSpPr>
        <p:spPr>
          <a:xfrm>
            <a:off x="8903075" y="2923521"/>
            <a:ext cx="782646" cy="168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2/5(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5C4178E-A63E-BE34-3FE0-144864BF5C6F}"/>
              </a:ext>
            </a:extLst>
          </p:cNvPr>
          <p:cNvSpPr/>
          <p:nvPr/>
        </p:nvSpPr>
        <p:spPr>
          <a:xfrm>
            <a:off x="1275536" y="3059832"/>
            <a:ext cx="873436" cy="2214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1/21(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584729B-183D-19E6-7F10-26413FB197FE}"/>
              </a:ext>
            </a:extLst>
          </p:cNvPr>
          <p:cNvSpPr/>
          <p:nvPr/>
        </p:nvSpPr>
        <p:spPr>
          <a:xfrm>
            <a:off x="3779979" y="3059832"/>
            <a:ext cx="873436" cy="2214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1/27(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9AC1352-7EE4-5CFB-3293-5D1EE090E4EA}"/>
              </a:ext>
            </a:extLst>
          </p:cNvPr>
          <p:cNvSpPr/>
          <p:nvPr/>
        </p:nvSpPr>
        <p:spPr>
          <a:xfrm>
            <a:off x="6200199" y="3059832"/>
            <a:ext cx="873436" cy="2214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1/30(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" name="箭號: 向右 85">
            <a:extLst>
              <a:ext uri="{FF2B5EF4-FFF2-40B4-BE49-F238E27FC236}">
                <a16:creationId xmlns:a16="http://schemas.microsoft.com/office/drawing/2014/main" id="{1A53FB5A-CB38-8192-27CE-7D22A1B34100}"/>
              </a:ext>
            </a:extLst>
          </p:cNvPr>
          <p:cNvSpPr/>
          <p:nvPr/>
        </p:nvSpPr>
        <p:spPr>
          <a:xfrm>
            <a:off x="9601193" y="2083403"/>
            <a:ext cx="1245140" cy="379378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個工作天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B1CDAAC-DCE2-2E82-0503-4DD80275730A}"/>
              </a:ext>
            </a:extLst>
          </p:cNvPr>
          <p:cNvSpPr/>
          <p:nvPr/>
        </p:nvSpPr>
        <p:spPr>
          <a:xfrm>
            <a:off x="10927404" y="2113980"/>
            <a:ext cx="928458" cy="318224"/>
          </a:xfrm>
          <a:prstGeom prst="rect">
            <a:avLst/>
          </a:prstGeom>
          <a:solidFill>
            <a:srgbClr val="3B7D23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客戶確認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EB2F77A6-FF38-0701-E549-DDEDE49AB2BD}"/>
              </a:ext>
            </a:extLst>
          </p:cNvPr>
          <p:cNvSpPr txBox="1"/>
          <p:nvPr/>
        </p:nvSpPr>
        <p:spPr>
          <a:xfrm>
            <a:off x="11001521" y="1888847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Stage 5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BC5E709-C1B7-0D23-18A6-9CEE2893245C}"/>
              </a:ext>
            </a:extLst>
          </p:cNvPr>
          <p:cNvSpPr/>
          <p:nvPr/>
        </p:nvSpPr>
        <p:spPr>
          <a:xfrm>
            <a:off x="10989229" y="2436071"/>
            <a:ext cx="782646" cy="1359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2/6(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49EF40-71EB-7100-193F-62E612EF59D7}"/>
              </a:ext>
            </a:extLst>
          </p:cNvPr>
          <p:cNvSpPr/>
          <p:nvPr/>
        </p:nvSpPr>
        <p:spPr>
          <a:xfrm>
            <a:off x="831976" y="4483622"/>
            <a:ext cx="11264629" cy="1926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8A783A-0F24-C9A5-91F7-D5BD485F4959}"/>
              </a:ext>
            </a:extLst>
          </p:cNvPr>
          <p:cNvSpPr/>
          <p:nvPr/>
        </p:nvSpPr>
        <p:spPr>
          <a:xfrm>
            <a:off x="68186" y="4483622"/>
            <a:ext cx="757899" cy="192607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037163-ECCD-16D7-CBF3-CBE6D803EE2E}"/>
              </a:ext>
            </a:extLst>
          </p:cNvPr>
          <p:cNvSpPr/>
          <p:nvPr/>
        </p:nvSpPr>
        <p:spPr>
          <a:xfrm>
            <a:off x="478836" y="4819226"/>
            <a:ext cx="233463" cy="125486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週左右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7AD043-1402-3F17-E168-69F41078D6B6}"/>
              </a:ext>
            </a:extLst>
          </p:cNvPr>
          <p:cNvSpPr/>
          <p:nvPr/>
        </p:nvSpPr>
        <p:spPr>
          <a:xfrm>
            <a:off x="1070055" y="5004051"/>
            <a:ext cx="1433203" cy="8852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內部審閱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網頁、素材是否合規</a:t>
            </a:r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AB629A0-9B1C-1582-C5FB-F32BC876ACC4}"/>
              </a:ext>
            </a:extLst>
          </p:cNvPr>
          <p:cNvSpPr/>
          <p:nvPr/>
        </p:nvSpPr>
        <p:spPr>
          <a:xfrm>
            <a:off x="5713390" y="5222923"/>
            <a:ext cx="1533722" cy="44747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週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含修改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27F61B-6AEC-33A8-BDEA-99DDAC9BE92F}"/>
              </a:ext>
            </a:extLst>
          </p:cNvPr>
          <p:cNvSpPr/>
          <p:nvPr/>
        </p:nvSpPr>
        <p:spPr>
          <a:xfrm>
            <a:off x="7328181" y="5004051"/>
            <a:ext cx="1433203" cy="8852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完成上架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5C50E59D-6F00-223B-5C6C-9AA108F4A568}"/>
              </a:ext>
            </a:extLst>
          </p:cNvPr>
          <p:cNvSpPr/>
          <p:nvPr/>
        </p:nvSpPr>
        <p:spPr>
          <a:xfrm>
            <a:off x="2584327" y="5222922"/>
            <a:ext cx="1533722" cy="44747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週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含修改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8185910-181A-1B7D-5BA9-7199DE10C3F5}"/>
              </a:ext>
            </a:extLst>
          </p:cNvPr>
          <p:cNvSpPr/>
          <p:nvPr/>
        </p:nvSpPr>
        <p:spPr>
          <a:xfrm>
            <a:off x="4160035" y="5004051"/>
            <a:ext cx="1433203" cy="8852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官網維運單位進行上架及測試</a:t>
            </a:r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6FD99A1-8D3A-2FDE-FB29-219802F0886F}"/>
              </a:ext>
            </a:extLst>
          </p:cNvPr>
          <p:cNvSpPr/>
          <p:nvPr/>
        </p:nvSpPr>
        <p:spPr>
          <a:xfrm>
            <a:off x="1348278" y="5962911"/>
            <a:ext cx="782646" cy="1359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2/11(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001D2E-2C2B-C327-3D4F-4CBF67B74DA3}"/>
              </a:ext>
            </a:extLst>
          </p:cNvPr>
          <p:cNvSpPr/>
          <p:nvPr/>
        </p:nvSpPr>
        <p:spPr>
          <a:xfrm>
            <a:off x="4477992" y="5938146"/>
            <a:ext cx="782646" cy="1359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3/4(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FFCD64-3CEE-DF7F-520D-87AFFD355389}"/>
              </a:ext>
            </a:extLst>
          </p:cNvPr>
          <p:cNvSpPr/>
          <p:nvPr/>
        </p:nvSpPr>
        <p:spPr>
          <a:xfrm>
            <a:off x="7697678" y="5938146"/>
            <a:ext cx="782646" cy="1359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3/18(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602AE2F4-498B-D7B6-1AC4-1595E274D868}"/>
              </a:ext>
            </a:extLst>
          </p:cNvPr>
          <p:cNvSpPr/>
          <p:nvPr/>
        </p:nvSpPr>
        <p:spPr>
          <a:xfrm>
            <a:off x="10937124" y="2641965"/>
            <a:ext cx="928458" cy="50175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3F353E6-52A3-E568-CE91-0DC40A471C34}"/>
              </a:ext>
            </a:extLst>
          </p:cNvPr>
          <p:cNvSpPr txBox="1"/>
          <p:nvPr/>
        </p:nvSpPr>
        <p:spPr>
          <a:xfrm>
            <a:off x="11105120" y="2651429"/>
            <a:ext cx="5886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2~3</a:t>
            </a:r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工作天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3CB47ED-765D-292F-3D79-AC936012C4F1}"/>
              </a:ext>
            </a:extLst>
          </p:cNvPr>
          <p:cNvSpPr/>
          <p:nvPr/>
        </p:nvSpPr>
        <p:spPr>
          <a:xfrm>
            <a:off x="10958475" y="3153449"/>
            <a:ext cx="928458" cy="31822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提供完稿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84AAF7B-8420-361A-B881-C42689C0F0C2}"/>
              </a:ext>
            </a:extLst>
          </p:cNvPr>
          <p:cNvSpPr/>
          <p:nvPr/>
        </p:nvSpPr>
        <p:spPr>
          <a:xfrm>
            <a:off x="11035253" y="3434741"/>
            <a:ext cx="782646" cy="1359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2/11(</a:t>
            </a:r>
            <a:r>
              <a:rPr lang="zh-TW" altLang="en-US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1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3DFD9E6-F0E4-A64C-88E8-1E63E4B17F19}"/>
              </a:ext>
            </a:extLst>
          </p:cNvPr>
          <p:cNvSpPr/>
          <p:nvPr/>
        </p:nvSpPr>
        <p:spPr>
          <a:xfrm>
            <a:off x="2751172" y="5576554"/>
            <a:ext cx="951302" cy="2390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*跨</a:t>
            </a:r>
            <a:r>
              <a:rPr lang="en-US" altLang="zh-TW" sz="1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CNY</a:t>
            </a:r>
            <a:endParaRPr lang="zh-TW" altLang="en-US" sz="11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3804885-6EF6-6B55-F735-DC324771361F}"/>
              </a:ext>
            </a:extLst>
          </p:cNvPr>
          <p:cNvSpPr txBox="1"/>
          <p:nvPr/>
        </p:nvSpPr>
        <p:spPr>
          <a:xfrm>
            <a:off x="62067" y="1294717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*大原則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過年前提供完稿給客戶送審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6082F6-C06B-098B-E31D-557F10C87C3E}"/>
              </a:ext>
            </a:extLst>
          </p:cNvPr>
          <p:cNvSpPr txBox="1"/>
          <p:nvPr/>
        </p:nvSpPr>
        <p:spPr>
          <a:xfrm>
            <a:off x="80521" y="4137529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客戶審核時程參考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99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2E5E4-718B-D102-3C9A-4DCF6359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字方塊 99">
            <a:extLst>
              <a:ext uri="{FF2B5EF4-FFF2-40B4-BE49-F238E27FC236}">
                <a16:creationId xmlns:a16="http://schemas.microsoft.com/office/drawing/2014/main" id="{36FA4F4C-7318-CE5C-786D-790E6B040FAC}"/>
              </a:ext>
            </a:extLst>
          </p:cNvPr>
          <p:cNvSpPr txBox="1"/>
          <p:nvPr/>
        </p:nvSpPr>
        <p:spPr>
          <a:xfrm>
            <a:off x="4427706" y="3167390"/>
            <a:ext cx="333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網頁規劃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F2325511-F1D4-DAFC-F633-1523309E88CB}"/>
              </a:ext>
            </a:extLst>
          </p:cNvPr>
          <p:cNvSpPr txBox="1"/>
          <p:nvPr/>
        </p:nvSpPr>
        <p:spPr>
          <a:xfrm>
            <a:off x="2761034" y="3690610"/>
            <a:ext cx="6669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網頁設定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頁面架構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拍攝濾鏡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2009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134EB-462A-0CF6-ABAB-EB705707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742A2107-C1DD-D1F6-A1B6-7167C6C90BF9}"/>
              </a:ext>
            </a:extLst>
          </p:cNvPr>
          <p:cNvSpPr txBox="1"/>
          <p:nvPr/>
        </p:nvSpPr>
        <p:spPr>
          <a:xfrm>
            <a:off x="-1" y="296587"/>
            <a:ext cx="1906622" cy="369332"/>
          </a:xfrm>
          <a:prstGeom prst="rect">
            <a:avLst/>
          </a:prstGeom>
          <a:solidFill>
            <a:srgbClr val="6CDA94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Helvetica Neue"/>
              </a:rPr>
              <a:t>網頁設定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705083-2A0C-FE4B-C706-E2502CB9E94F}"/>
              </a:ext>
            </a:extLst>
          </p:cNvPr>
          <p:cNvSpPr txBox="1"/>
          <p:nvPr/>
        </p:nvSpPr>
        <p:spPr>
          <a:xfrm>
            <a:off x="392025" y="914460"/>
            <a:ext cx="11407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網域要架在誰家？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→本次網頁將比照第一波的活動頁，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頁面網址會掛在國泰產險網域下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第一波的活動頁：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https://www.cathay-ins.com.tw/cathayins/personal/events/list/brand/2025cathayinsn/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GTM&amp;GA4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埋</a:t>
            </a:r>
            <a:r>
              <a: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由誰負責？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→國泰產險網域已有安裝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裡已設定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無須另外再埋設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0722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EFDBA-F8F7-9502-8632-D3726A272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0C6DEFD-0B3A-E415-DA65-0A409957AC6A}"/>
              </a:ext>
            </a:extLst>
          </p:cNvPr>
          <p:cNvCxnSpPr>
            <a:cxnSpLocks/>
          </p:cNvCxnSpPr>
          <p:nvPr/>
        </p:nvCxnSpPr>
        <p:spPr>
          <a:xfrm flipH="1" flipV="1">
            <a:off x="1651473" y="6125928"/>
            <a:ext cx="8886680" cy="1016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729E023-52DF-6BDC-C501-E2EAC517BEBA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5045163" y="2647916"/>
            <a:ext cx="0" cy="184322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AE7D89A-9DFE-9CF1-D6EA-181D49EC4250}"/>
              </a:ext>
            </a:extLst>
          </p:cNvPr>
          <p:cNvCxnSpPr>
            <a:cxnSpLocks/>
          </p:cNvCxnSpPr>
          <p:nvPr/>
        </p:nvCxnSpPr>
        <p:spPr>
          <a:xfrm>
            <a:off x="7833034" y="2647916"/>
            <a:ext cx="0" cy="43936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4F8A4789-C5F9-3D4B-29A7-CF58A04BA77D}"/>
              </a:ext>
            </a:extLst>
          </p:cNvPr>
          <p:cNvCxnSpPr>
            <a:cxnSpLocks/>
          </p:cNvCxnSpPr>
          <p:nvPr/>
        </p:nvCxnSpPr>
        <p:spPr>
          <a:xfrm>
            <a:off x="4178438" y="2647916"/>
            <a:ext cx="0" cy="47017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C4A33A25-E7F6-B65A-0784-58C207A5CE64}"/>
              </a:ext>
            </a:extLst>
          </p:cNvPr>
          <p:cNvCxnSpPr>
            <a:cxnSpLocks/>
          </p:cNvCxnSpPr>
          <p:nvPr/>
        </p:nvCxnSpPr>
        <p:spPr>
          <a:xfrm>
            <a:off x="4178438" y="2019732"/>
            <a:ext cx="0" cy="2431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16DBF96E-459D-800A-3097-10C514AF663C}"/>
              </a:ext>
            </a:extLst>
          </p:cNvPr>
          <p:cNvCxnSpPr>
            <a:cxnSpLocks/>
          </p:cNvCxnSpPr>
          <p:nvPr/>
        </p:nvCxnSpPr>
        <p:spPr>
          <a:xfrm>
            <a:off x="2431700" y="2019732"/>
            <a:ext cx="0" cy="2431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23BEC939-80F3-4499-6216-E2A0151C535B}"/>
              </a:ext>
            </a:extLst>
          </p:cNvPr>
          <p:cNvCxnSpPr>
            <a:cxnSpLocks/>
          </p:cNvCxnSpPr>
          <p:nvPr/>
        </p:nvCxnSpPr>
        <p:spPr>
          <a:xfrm>
            <a:off x="5969537" y="2005139"/>
            <a:ext cx="0" cy="2431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863D4A-9D3F-74F9-E70E-D7D59634E167}"/>
              </a:ext>
            </a:extLst>
          </p:cNvPr>
          <p:cNvSpPr txBox="1"/>
          <p:nvPr/>
        </p:nvSpPr>
        <p:spPr>
          <a:xfrm>
            <a:off x="-1" y="296587"/>
            <a:ext cx="1906622" cy="369332"/>
          </a:xfrm>
          <a:prstGeom prst="rect">
            <a:avLst/>
          </a:prstGeom>
          <a:solidFill>
            <a:srgbClr val="6CDA94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Helvetica Neue"/>
              </a:rPr>
              <a:t>活動網頁架構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00E2C2C0-DEE7-AC52-FA3E-6053A6639E56}"/>
              </a:ext>
            </a:extLst>
          </p:cNvPr>
          <p:cNvSpPr/>
          <p:nvPr/>
        </p:nvSpPr>
        <p:spPr>
          <a:xfrm>
            <a:off x="107002" y="2262924"/>
            <a:ext cx="1391056" cy="43774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頁首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</a:p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國泰產險既有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8F115A76-00EE-BDC7-4DF0-15CB47D37755}"/>
              </a:ext>
            </a:extLst>
          </p:cNvPr>
          <p:cNvSpPr/>
          <p:nvPr/>
        </p:nvSpPr>
        <p:spPr>
          <a:xfrm>
            <a:off x="1651473" y="2264527"/>
            <a:ext cx="1582367" cy="4377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KV+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錨點</a:t>
            </a: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EDA9E522-8F84-7F9C-6341-0A0BF1EE0324}"/>
              </a:ext>
            </a:extLst>
          </p:cNvPr>
          <p:cNvSpPr/>
          <p:nvPr/>
        </p:nvSpPr>
        <p:spPr>
          <a:xfrm>
            <a:off x="3387255" y="2262922"/>
            <a:ext cx="1582367" cy="4377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活動步驟說明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43B0168A-13D5-0A02-D14B-5EC2F724A97A}"/>
              </a:ext>
            </a:extLst>
          </p:cNvPr>
          <p:cNvSpPr/>
          <p:nvPr/>
        </p:nvSpPr>
        <p:spPr>
          <a:xfrm>
            <a:off x="5127915" y="2253193"/>
            <a:ext cx="1697884" cy="4377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歌舞影片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5EB65DF-9A11-4902-9E16-FF9065B48DDE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802530" y="2019732"/>
            <a:ext cx="0" cy="2431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869ADA00-FF98-8551-4FAE-9F2ED922494F}"/>
              </a:ext>
            </a:extLst>
          </p:cNvPr>
          <p:cNvCxnSpPr>
            <a:cxnSpLocks/>
          </p:cNvCxnSpPr>
          <p:nvPr/>
        </p:nvCxnSpPr>
        <p:spPr>
          <a:xfrm>
            <a:off x="11371635" y="2011625"/>
            <a:ext cx="0" cy="2431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6CE758EC-8223-BF7E-CE3D-EB7CF56DCEEF}"/>
              </a:ext>
            </a:extLst>
          </p:cNvPr>
          <p:cNvCxnSpPr>
            <a:cxnSpLocks/>
          </p:cNvCxnSpPr>
          <p:nvPr/>
        </p:nvCxnSpPr>
        <p:spPr>
          <a:xfrm flipH="1">
            <a:off x="802530" y="2005139"/>
            <a:ext cx="10583126" cy="1459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204DB8BB-4293-0873-98E8-3046B4868011}"/>
              </a:ext>
            </a:extLst>
          </p:cNvPr>
          <p:cNvCxnSpPr>
            <a:cxnSpLocks/>
          </p:cNvCxnSpPr>
          <p:nvPr/>
        </p:nvCxnSpPr>
        <p:spPr>
          <a:xfrm>
            <a:off x="5969537" y="1496803"/>
            <a:ext cx="1" cy="522924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5CC63C65-3045-8534-D278-99DDB9F231C0}"/>
              </a:ext>
            </a:extLst>
          </p:cNvPr>
          <p:cNvCxnSpPr>
            <a:cxnSpLocks/>
          </p:cNvCxnSpPr>
          <p:nvPr/>
        </p:nvCxnSpPr>
        <p:spPr>
          <a:xfrm>
            <a:off x="7833034" y="2005139"/>
            <a:ext cx="0" cy="2431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7C89CA84-1770-A64E-F8B4-5C86239DBF41}"/>
              </a:ext>
            </a:extLst>
          </p:cNvPr>
          <p:cNvSpPr/>
          <p:nvPr/>
        </p:nvSpPr>
        <p:spPr>
          <a:xfrm>
            <a:off x="4346390" y="4491138"/>
            <a:ext cx="1397545" cy="8156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u="sng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開啟相機</a:t>
            </a:r>
            <a:endParaRPr lang="en-US" altLang="zh-TW" sz="1400" b="1" u="sng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050" b="1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跳轉到</a:t>
            </a:r>
            <a:endParaRPr lang="en-US" altLang="zh-TW" sz="1050" b="1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050" b="1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使用者手機相機</a:t>
            </a:r>
            <a:endParaRPr lang="en-US" altLang="zh-TW" sz="1050" b="1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隨著捲軸移動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46F8585D-0F66-39D2-152D-11EEEB1A4344}"/>
              </a:ext>
            </a:extLst>
          </p:cNvPr>
          <p:cNvSpPr/>
          <p:nvPr/>
        </p:nvSpPr>
        <p:spPr>
          <a:xfrm>
            <a:off x="3387254" y="3087282"/>
            <a:ext cx="1582367" cy="8156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u="sng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CTA</a:t>
            </a:r>
            <a:r>
              <a:rPr lang="zh-TW" altLang="en-US" sz="1050" b="1" u="sng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b="1" u="sng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endParaRPr lang="en-US" altLang="zh-TW" sz="1050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1) </a:t>
            </a:r>
            <a:r>
              <a:rPr lang="zh-TW" altLang="en-US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舞蹈教學影片</a:t>
            </a:r>
            <a:endParaRPr lang="en-US" altLang="zh-TW" sz="1200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2) </a:t>
            </a:r>
            <a:r>
              <a:rPr lang="zh-TW" altLang="en-US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  <a:r>
              <a:rPr lang="en-US" altLang="zh-TW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1200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3) FB</a:t>
            </a:r>
            <a:r>
              <a:rPr lang="zh-TW" altLang="en-US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  <a:r>
              <a:rPr lang="en-US" altLang="zh-TW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endParaRPr lang="en-US" altLang="zh-TW" sz="1200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AE16D66F-D1DB-B1A1-5E6C-79FDCA526365}"/>
              </a:ext>
            </a:extLst>
          </p:cNvPr>
          <p:cNvSpPr/>
          <p:nvPr/>
        </p:nvSpPr>
        <p:spPr>
          <a:xfrm>
            <a:off x="6984092" y="2253193"/>
            <a:ext cx="1697884" cy="4377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獎項一覽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DBDF55C-F0C7-FBD3-9E7E-B34F96316DAE}"/>
              </a:ext>
            </a:extLst>
          </p:cNvPr>
          <p:cNvCxnSpPr>
            <a:cxnSpLocks/>
          </p:cNvCxnSpPr>
          <p:nvPr/>
        </p:nvCxnSpPr>
        <p:spPr>
          <a:xfrm>
            <a:off x="9687772" y="2011625"/>
            <a:ext cx="0" cy="2431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950017C-3837-D0D8-3AA1-000A4E09FC3C}"/>
              </a:ext>
            </a:extLst>
          </p:cNvPr>
          <p:cNvSpPr/>
          <p:nvPr/>
        </p:nvSpPr>
        <p:spPr>
          <a:xfrm>
            <a:off x="8840269" y="2253194"/>
            <a:ext cx="1697884" cy="4377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活動辦法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保護文字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186ECA83-B367-3806-FE2E-DE683E135909}"/>
              </a:ext>
            </a:extLst>
          </p:cNvPr>
          <p:cNvSpPr/>
          <p:nvPr/>
        </p:nvSpPr>
        <p:spPr>
          <a:xfrm>
            <a:off x="10690128" y="2248331"/>
            <a:ext cx="1391056" cy="43774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頁尾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</a:p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國泰產險既有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6F895DAD-3151-F00E-02A8-834CA6D229DC}"/>
              </a:ext>
            </a:extLst>
          </p:cNvPr>
          <p:cNvSpPr/>
          <p:nvPr/>
        </p:nvSpPr>
        <p:spPr>
          <a:xfrm>
            <a:off x="4994363" y="1226192"/>
            <a:ext cx="1964987" cy="50583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網頁架構</a:t>
            </a:r>
          </a:p>
        </p:txBody>
      </p:sp>
      <p:pic>
        <p:nvPicPr>
          <p:cNvPr id="13" name="圖片 12" descr="一張含有 微笑, 微笑的, 表情符號, 美工圖案 的圖片&#10;&#10;AI 產生的內容可能不正確。">
            <a:extLst>
              <a:ext uri="{FF2B5EF4-FFF2-40B4-BE49-F238E27FC236}">
                <a16:creationId xmlns:a16="http://schemas.microsoft.com/office/drawing/2014/main" id="{8FF2182E-727D-04E3-7D82-5F4810C8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61" r="6529"/>
          <a:stretch>
            <a:fillRect/>
          </a:stretch>
        </p:blipFill>
        <p:spPr>
          <a:xfrm>
            <a:off x="5683828" y="5713904"/>
            <a:ext cx="613064" cy="782023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67F3A96-618B-A62D-F758-B461A01F6816}"/>
              </a:ext>
            </a:extLst>
          </p:cNvPr>
          <p:cNvCxnSpPr>
            <a:cxnSpLocks/>
          </p:cNvCxnSpPr>
          <p:nvPr/>
        </p:nvCxnSpPr>
        <p:spPr>
          <a:xfrm>
            <a:off x="1660830" y="5892896"/>
            <a:ext cx="0" cy="2431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72BD35E-B8FF-CF10-B55A-2988E4FD4182}"/>
              </a:ext>
            </a:extLst>
          </p:cNvPr>
          <p:cNvCxnSpPr>
            <a:cxnSpLocks/>
          </p:cNvCxnSpPr>
          <p:nvPr/>
        </p:nvCxnSpPr>
        <p:spPr>
          <a:xfrm>
            <a:off x="10543498" y="5903287"/>
            <a:ext cx="0" cy="24319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FA6AB2-4F47-73F6-71A2-8ADEC4491559}"/>
              </a:ext>
            </a:extLst>
          </p:cNvPr>
          <p:cNvSpPr txBox="1"/>
          <p:nvPr/>
        </p:nvSpPr>
        <p:spPr>
          <a:xfrm>
            <a:off x="6305165" y="6187899"/>
            <a:ext cx="2866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*網頁右下一直有阿發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客戶自行埋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B3EF22B-D854-05CA-A9D0-6E23CBFE7D83}"/>
              </a:ext>
            </a:extLst>
          </p:cNvPr>
          <p:cNvSpPr/>
          <p:nvPr/>
        </p:nvSpPr>
        <p:spPr>
          <a:xfrm>
            <a:off x="7041850" y="2964818"/>
            <a:ext cx="1582367" cy="8156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u="sng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CTA</a:t>
            </a:r>
            <a:r>
              <a:rPr lang="zh-TW" altLang="en-US" sz="1050" b="1" u="sng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b="1" u="sng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endParaRPr lang="en-US" altLang="zh-TW" sz="1050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  <a:r>
              <a:rPr lang="zh-TW" altLang="en-US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會員註冊</a:t>
            </a:r>
            <a:r>
              <a:rPr lang="en-US" altLang="zh-TW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1200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2) FB</a:t>
            </a:r>
            <a:r>
              <a:rPr lang="zh-TW" altLang="en-US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  <a:r>
              <a:rPr lang="en-US" altLang="zh-TW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1200" dirty="0">
                <a:solidFill>
                  <a:srgbClr val="1350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endParaRPr lang="en-US" altLang="zh-TW" sz="1200" dirty="0">
              <a:solidFill>
                <a:srgbClr val="1350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FC27ADEB-8F2E-F112-E29C-2120F9376ACB}"/>
              </a:ext>
            </a:extLst>
          </p:cNvPr>
          <p:cNvSpPr/>
          <p:nvPr/>
        </p:nvSpPr>
        <p:spPr>
          <a:xfrm>
            <a:off x="5683828" y="4653280"/>
            <a:ext cx="4854325" cy="437745"/>
          </a:xfrm>
          <a:prstGeom prst="rightArrow">
            <a:avLst/>
          </a:prstGeom>
          <a:solidFill>
            <a:srgbClr val="84E2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BE4DFF-7D53-813A-1DDD-4AB13CB3FBE6}"/>
              </a:ext>
            </a:extLst>
          </p:cNvPr>
          <p:cNvSpPr/>
          <p:nvPr/>
        </p:nvSpPr>
        <p:spPr>
          <a:xfrm>
            <a:off x="4178438" y="4399280"/>
            <a:ext cx="6359714" cy="961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A529BC-EB27-F8B8-F93B-FEDDDDAD5379}"/>
              </a:ext>
            </a:extLst>
          </p:cNvPr>
          <p:cNvSpPr/>
          <p:nvPr/>
        </p:nvSpPr>
        <p:spPr>
          <a:xfrm>
            <a:off x="4178438" y="4145280"/>
            <a:ext cx="6359711" cy="2633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Only for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手機版，桌機版沒有</a:t>
            </a:r>
          </a:p>
        </p:txBody>
      </p:sp>
    </p:spTree>
    <p:extLst>
      <p:ext uri="{BB962C8B-B14F-4D97-AF65-F5344CB8AC3E}">
        <p14:creationId xmlns:p14="http://schemas.microsoft.com/office/powerpoint/2010/main" val="297727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06BE-B345-B28C-6F89-60A6C6E49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美工圖案, 卡通 的圖片&#10;&#10;AI 產生的內容可能不正確。">
            <a:extLst>
              <a:ext uri="{FF2B5EF4-FFF2-40B4-BE49-F238E27FC236}">
                <a16:creationId xmlns:a16="http://schemas.microsoft.com/office/drawing/2014/main" id="{20B97019-1071-6E25-BF2B-8E7AEF29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0" y="0"/>
            <a:ext cx="11450759" cy="6858000"/>
          </a:xfrm>
          <a:prstGeom prst="rect">
            <a:avLst/>
          </a:prstGeom>
        </p:spPr>
      </p:pic>
      <p:pic>
        <p:nvPicPr>
          <p:cNvPr id="5" name="圖片 4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18A1227F-1F2C-4345-62AC-3D796F90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9" name="圖片 8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866BB0F5-C895-3349-3E9A-D30D0350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14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819D9-2A2A-550B-C360-38D22876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美工圖案, 卡通 的圖片&#10;&#10;AI 產生的內容可能不正確。">
            <a:extLst>
              <a:ext uri="{FF2B5EF4-FFF2-40B4-BE49-F238E27FC236}">
                <a16:creationId xmlns:a16="http://schemas.microsoft.com/office/drawing/2014/main" id="{BC9BD4F2-BB96-7644-DABC-489855E5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0" y="0"/>
            <a:ext cx="11450759" cy="6858000"/>
          </a:xfrm>
          <a:prstGeom prst="rect">
            <a:avLst/>
          </a:prstGeom>
        </p:spPr>
      </p:pic>
      <p:pic>
        <p:nvPicPr>
          <p:cNvPr id="5" name="圖片 4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D9C7C7B6-FEAC-E91E-8D44-FF21BB34B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9" name="圖片 8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20EB17B9-3E42-5A7A-49DD-49780EC0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5627FE-6142-433F-9986-EAF0BFE051E4}"/>
              </a:ext>
            </a:extLst>
          </p:cNvPr>
          <p:cNvSpPr/>
          <p:nvPr/>
        </p:nvSpPr>
        <p:spPr>
          <a:xfrm>
            <a:off x="0" y="0"/>
            <a:ext cx="337312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3D256C-470B-313A-8223-8C923F5276ED}"/>
              </a:ext>
            </a:extLst>
          </p:cNvPr>
          <p:cNvSpPr/>
          <p:nvPr/>
        </p:nvSpPr>
        <p:spPr>
          <a:xfrm>
            <a:off x="3373119" y="-1"/>
            <a:ext cx="8818879" cy="2712721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6A5E37-B071-5281-1943-71372DAA7ACE}"/>
              </a:ext>
            </a:extLst>
          </p:cNvPr>
          <p:cNvSpPr/>
          <p:nvPr/>
        </p:nvSpPr>
        <p:spPr>
          <a:xfrm>
            <a:off x="3373118" y="3550919"/>
            <a:ext cx="8818879" cy="3307081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41B36B-6EFC-8B9F-99ED-36560E66CAF4}"/>
              </a:ext>
            </a:extLst>
          </p:cNvPr>
          <p:cNvSpPr/>
          <p:nvPr/>
        </p:nvSpPr>
        <p:spPr>
          <a:xfrm>
            <a:off x="6004998" y="2712720"/>
            <a:ext cx="6186999" cy="83819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EBC59319-BB93-C14B-F94F-915750418467}"/>
              </a:ext>
            </a:extLst>
          </p:cNvPr>
          <p:cNvSpPr/>
          <p:nvPr/>
        </p:nvSpPr>
        <p:spPr>
          <a:xfrm>
            <a:off x="4348480" y="3312160"/>
            <a:ext cx="538480" cy="4978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一張含有 文字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B3EF181A-6F75-52D5-E1EA-9511C3759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579" y="3911600"/>
            <a:ext cx="5292282" cy="28098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2BB277-4763-6FFC-DF88-1F11C3F9AF43}"/>
              </a:ext>
            </a:extLst>
          </p:cNvPr>
          <p:cNvSpPr/>
          <p:nvPr/>
        </p:nvSpPr>
        <p:spPr>
          <a:xfrm>
            <a:off x="4348480" y="2540001"/>
            <a:ext cx="680720" cy="41147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錨點</a:t>
            </a:r>
          </a:p>
        </p:txBody>
      </p:sp>
    </p:spTree>
    <p:extLst>
      <p:ext uri="{BB962C8B-B14F-4D97-AF65-F5344CB8AC3E}">
        <p14:creationId xmlns:p14="http://schemas.microsoft.com/office/powerpoint/2010/main" val="297305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A2080-0046-63C9-6EF9-A6CC00F8D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美工圖案, 卡通 的圖片&#10;&#10;AI 產生的內容可能不正確。">
            <a:extLst>
              <a:ext uri="{FF2B5EF4-FFF2-40B4-BE49-F238E27FC236}">
                <a16:creationId xmlns:a16="http://schemas.microsoft.com/office/drawing/2014/main" id="{5CBE2946-71A9-AA4D-87B3-1B920A1A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0" y="0"/>
            <a:ext cx="11450759" cy="6858000"/>
          </a:xfrm>
          <a:prstGeom prst="rect">
            <a:avLst/>
          </a:prstGeom>
        </p:spPr>
      </p:pic>
      <p:pic>
        <p:nvPicPr>
          <p:cNvPr id="5" name="圖片 4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B6BBD55B-D69D-C2D3-6C7A-4D9F1E6C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27" t="36089"/>
          <a:stretch>
            <a:fillRect/>
          </a:stretch>
        </p:blipFill>
        <p:spPr>
          <a:xfrm>
            <a:off x="11511280" y="5598160"/>
            <a:ext cx="680720" cy="1259840"/>
          </a:xfrm>
          <a:prstGeom prst="rect">
            <a:avLst/>
          </a:prstGeom>
          <a:ln>
            <a:noFill/>
          </a:ln>
        </p:spPr>
      </p:pic>
      <p:pic>
        <p:nvPicPr>
          <p:cNvPr id="9" name="圖片 8" descr="一張含有 文字, 卡通, 美工圖案, 表情符號 的圖片&#10;&#10;AI 產生的內容可能不正確。">
            <a:extLst>
              <a:ext uri="{FF2B5EF4-FFF2-40B4-BE49-F238E27FC236}">
                <a16:creationId xmlns:a16="http://schemas.microsoft.com/office/drawing/2014/main" id="{00BF5AD1-871A-B561-59AC-05AC7495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7" b="63395"/>
          <a:stretch>
            <a:fillRect/>
          </a:stretch>
        </p:blipFill>
        <p:spPr>
          <a:xfrm>
            <a:off x="10778924" y="4907280"/>
            <a:ext cx="1413076" cy="690880"/>
          </a:xfrm>
          <a:prstGeom prst="rect">
            <a:avLst/>
          </a:prstGeom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CF0006-A030-63E9-9F33-FABA67DFBC5D}"/>
              </a:ext>
            </a:extLst>
          </p:cNvPr>
          <p:cNvSpPr/>
          <p:nvPr/>
        </p:nvSpPr>
        <p:spPr>
          <a:xfrm>
            <a:off x="0" y="0"/>
            <a:ext cx="6095996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D590E2-C733-B6F8-D756-64860827F578}"/>
              </a:ext>
            </a:extLst>
          </p:cNvPr>
          <p:cNvSpPr/>
          <p:nvPr/>
        </p:nvSpPr>
        <p:spPr>
          <a:xfrm>
            <a:off x="6095996" y="-1"/>
            <a:ext cx="6096002" cy="2712721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35D532-9AB6-8D5F-11AC-FB06A0E5270E}"/>
              </a:ext>
            </a:extLst>
          </p:cNvPr>
          <p:cNvSpPr/>
          <p:nvPr/>
        </p:nvSpPr>
        <p:spPr>
          <a:xfrm>
            <a:off x="6096000" y="3550919"/>
            <a:ext cx="6095997" cy="3307081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FBE0A6-D1BE-CCCF-E3B8-ACEEB7A94AE6}"/>
              </a:ext>
            </a:extLst>
          </p:cNvPr>
          <p:cNvSpPr/>
          <p:nvPr/>
        </p:nvSpPr>
        <p:spPr>
          <a:xfrm>
            <a:off x="8961120" y="2712720"/>
            <a:ext cx="3230877" cy="83819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2987298A-C293-27F7-EA9B-4A5F40BC3265}"/>
              </a:ext>
            </a:extLst>
          </p:cNvPr>
          <p:cNvSpPr/>
          <p:nvPr/>
        </p:nvSpPr>
        <p:spPr>
          <a:xfrm>
            <a:off x="7328009" y="3429000"/>
            <a:ext cx="538480" cy="4978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2183D7-ED69-8FCB-E3A1-8EC10EF294A9}"/>
              </a:ext>
            </a:extLst>
          </p:cNvPr>
          <p:cNvSpPr/>
          <p:nvPr/>
        </p:nvSpPr>
        <p:spPr>
          <a:xfrm>
            <a:off x="7256889" y="2506982"/>
            <a:ext cx="680720" cy="41147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錨點</a:t>
            </a:r>
          </a:p>
        </p:txBody>
      </p:sp>
      <p:pic>
        <p:nvPicPr>
          <p:cNvPr id="12" name="圖片 11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917DF82A-A161-35A0-B4E7-65D56DAE1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753" y="3960082"/>
            <a:ext cx="4588927" cy="28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989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</TotalTime>
  <Words>828</Words>
  <Application>Microsoft Office PowerPoint</Application>
  <PresentationFormat>寬螢幕</PresentationFormat>
  <Paragraphs>157</Paragraphs>
  <Slides>25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25</vt:i4>
      </vt:variant>
    </vt:vector>
  </HeadingPairs>
  <TitlesOfParts>
    <vt:vector size="37" baseType="lpstr">
      <vt:lpstr>Meiryo</vt:lpstr>
      <vt:lpstr>Play</vt:lpstr>
      <vt:lpstr>微軟正黑體</vt:lpstr>
      <vt:lpstr>微軟正黑體</vt:lpstr>
      <vt:lpstr>Aptos</vt:lpstr>
      <vt:lpstr>Aptos Display</vt:lpstr>
      <vt:lpstr>Arial</vt:lpstr>
      <vt:lpstr>Calibri</vt:lpstr>
      <vt:lpstr>1_Office 佈景主題</vt:lpstr>
      <vt:lpstr>3_Office 佈景主題</vt:lpstr>
      <vt:lpstr>Office 佈景主題</vt:lpstr>
      <vt:lpstr>2_Office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詹雯茜(Cici)</dc:creator>
  <cp:lastModifiedBy>詹雯茜(Cici)</cp:lastModifiedBy>
  <cp:revision>125</cp:revision>
  <dcterms:created xsi:type="dcterms:W3CDTF">2025-11-11T02:57:08Z</dcterms:created>
  <dcterms:modified xsi:type="dcterms:W3CDTF">2026-01-20T10:26:53Z</dcterms:modified>
</cp:coreProperties>
</file>